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4" r:id="rId3"/>
  </p:sldMasterIdLst>
  <p:notesMasterIdLst>
    <p:notesMasterId r:id="rId8"/>
  </p:notesMasterIdLst>
  <p:handoutMasterIdLst>
    <p:handoutMasterId r:id="rId9"/>
  </p:handoutMasterIdLst>
  <p:sldIdLst>
    <p:sldId id="256" r:id="rId4"/>
    <p:sldId id="257" r:id="rId5"/>
    <p:sldId id="258" r:id="rId6"/>
    <p:sldId id="259" r:id="rId7"/>
  </p:sldIdLst>
  <p:sldSz cx="9144000" cy="6858000" type="screen4x3"/>
  <p:notesSz cx="9296400" cy="6858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1">
          <p15:clr>
            <a:srgbClr val="A4A3A4"/>
          </p15:clr>
        </p15:guide>
        <p15:guide id="2" pos="29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e Leckie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C959"/>
    <a:srgbClr val="000000"/>
    <a:srgbClr val="990033"/>
    <a:srgbClr val="009900"/>
    <a:srgbClr val="FF0000"/>
    <a:srgbClr val="0928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957" autoAdjust="0"/>
    <p:restoredTop sz="70649" autoAdjust="0"/>
  </p:normalViewPr>
  <p:slideViewPr>
    <p:cSldViewPr>
      <p:cViewPr varScale="1">
        <p:scale>
          <a:sx n="104" d="100"/>
          <a:sy n="104" d="100"/>
        </p:scale>
        <p:origin x="157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1674" y="-102"/>
      </p:cViewPr>
      <p:guideLst>
        <p:guide orient="horz" pos="2161"/>
        <p:guide pos="29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xmlns="" id="{1F3B0E3A-4274-404C-9D82-5ADD21D2783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7488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xmlns="" id="{039C6AE4-15BC-4FEF-85BC-0D00215D55A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27487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56324" name="Rectangle 4">
            <a:extLst>
              <a:ext uri="{FF2B5EF4-FFF2-40B4-BE49-F238E27FC236}">
                <a16:creationId xmlns:a16="http://schemas.microsoft.com/office/drawing/2014/main" xmlns="" id="{AA0CD905-81CD-44E0-965F-0F00FE8D088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35288" y="514350"/>
            <a:ext cx="3430587" cy="2573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6325" name="Rectangle 5">
            <a:extLst>
              <a:ext uri="{FF2B5EF4-FFF2-40B4-BE49-F238E27FC236}">
                <a16:creationId xmlns:a16="http://schemas.microsoft.com/office/drawing/2014/main" xmlns="" id="{C8930BAD-4DB8-4CEA-ABF8-9C9F841A558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9838" y="3257550"/>
            <a:ext cx="6816725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56326" name="Rectangle 6">
            <a:extLst>
              <a:ext uri="{FF2B5EF4-FFF2-40B4-BE49-F238E27FC236}">
                <a16:creationId xmlns:a16="http://schemas.microsoft.com/office/drawing/2014/main" xmlns="" id="{8692ED68-B36E-4D95-B230-3FA216E928E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4027488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56327" name="Rectangle 7">
            <a:extLst>
              <a:ext uri="{FF2B5EF4-FFF2-40B4-BE49-F238E27FC236}">
                <a16:creationId xmlns:a16="http://schemas.microsoft.com/office/drawing/2014/main" xmlns="" id="{3A528442-5047-4755-BCF8-3821ADEE78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15100"/>
            <a:ext cx="4027487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" panose="02020603050405020304" pitchFamily="18" charset="0"/>
              </a:defRPr>
            </a:lvl1pPr>
          </a:lstStyle>
          <a:p>
            <a:fld id="{4ACCAB9B-E841-4259-8650-7488E8F5492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75327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>
            <a:extLst>
              <a:ext uri="{FF2B5EF4-FFF2-40B4-BE49-F238E27FC236}">
                <a16:creationId xmlns:a16="http://schemas.microsoft.com/office/drawing/2014/main" xmlns="" id="{EDEE6B84-0FFF-44D8-9EF3-E840009FAC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0675" name="Rectangle 3">
            <a:extLst>
              <a:ext uri="{FF2B5EF4-FFF2-40B4-BE49-F238E27FC236}">
                <a16:creationId xmlns:a16="http://schemas.microsoft.com/office/drawing/2014/main" xmlns="" id="{6FCA8A12-93EE-4833-8CA7-B97E4F3022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5193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>
            <a:extLst>
              <a:ext uri="{FF2B5EF4-FFF2-40B4-BE49-F238E27FC236}">
                <a16:creationId xmlns:a16="http://schemas.microsoft.com/office/drawing/2014/main" xmlns="" id="{3AE6FE85-634F-4C6C-B17F-39A620237C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3747" name="Rectangle 3">
            <a:extLst>
              <a:ext uri="{FF2B5EF4-FFF2-40B4-BE49-F238E27FC236}">
                <a16:creationId xmlns:a16="http://schemas.microsoft.com/office/drawing/2014/main" xmlns="" id="{A0C159AA-7095-437A-BF89-98C0F972BF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4277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>
            <a:extLst>
              <a:ext uri="{FF2B5EF4-FFF2-40B4-BE49-F238E27FC236}">
                <a16:creationId xmlns:a16="http://schemas.microsoft.com/office/drawing/2014/main" xmlns="" id="{8EC525F2-D019-4AC1-974D-F5ACDEBA33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5795" name="Rectangle 3">
            <a:extLst>
              <a:ext uri="{FF2B5EF4-FFF2-40B4-BE49-F238E27FC236}">
                <a16:creationId xmlns:a16="http://schemas.microsoft.com/office/drawing/2014/main" xmlns="" id="{78BCA4D5-B82B-47C0-90C8-99A542FAB9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5591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>
            <a:extLst>
              <a:ext uri="{FF2B5EF4-FFF2-40B4-BE49-F238E27FC236}">
                <a16:creationId xmlns:a16="http://schemas.microsoft.com/office/drawing/2014/main" xmlns="" id="{6A431332-E665-4177-8993-65A9BCE75B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7843" name="Rectangle 3">
            <a:extLst>
              <a:ext uri="{FF2B5EF4-FFF2-40B4-BE49-F238E27FC236}">
                <a16:creationId xmlns:a16="http://schemas.microsoft.com/office/drawing/2014/main" xmlns="" id="{7B157ABF-56C8-49BC-9EB2-CBA91C834C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48668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18A0F0-CD0B-4E85-B10D-04AF8D45B4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B31B7DF-A2D9-431B-88E0-39FA6CADA4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F0E6B75-5594-4C93-834B-FDF344A9B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BD24D66-66DB-4D58-BC7D-D413859F0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3385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ED879B-A521-4FB0-A05D-3026774E3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0B42775-D995-4605-BD8B-ADC959533E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010FA38-63CA-4620-85C8-3C362C1DF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8D8F50-C6E9-4251-A67A-E5C4D1450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571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4472A79-8A18-4502-AC74-847FC394EE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D7F2563-E953-44AC-8273-E5D3EF7C52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ABD2853-9F76-4026-ABCF-DF020510B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2855CD4-7657-4A1E-8847-EA9797322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439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B625FA-DBFB-46BD-9965-491B4C09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244DE5-6AFA-4450-B18E-DA3AA9A74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324BFD6-E909-43A7-B081-DBDBC4B4D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0BCEBBE-E58E-4B18-8AFE-8DB4285CF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9386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EEAA03-EE4F-4FF6-AE29-607E3C607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7A6143E-E72E-4185-B1CE-22F34A7CDB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1647299-599F-4DDC-BA6A-8609AF0B0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FB0C133-734E-4BEE-B765-B3EE33D1F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25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0AB0CE-5ED5-41FB-8F93-A2311C96F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73A7FF-4301-4864-A3AA-0076CF8F73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844675"/>
            <a:ext cx="3810000" cy="425132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FB84780-33E8-4B4C-83A9-33CC3E447E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44675"/>
            <a:ext cx="3810000" cy="425132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6CD958F-9F3E-46F3-87E2-04888CF29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CBF0354-CC8C-4FDE-B770-778961E04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389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4C7B5D-3C75-4EAE-9B37-F8991EBE0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252F84D-D043-4428-9636-4B8DF2754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FE9913F-F141-4259-B181-3FD739949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84618C3-A4DD-48FB-B113-145A0FBBE3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E0A321C-9CBD-4D18-9E08-C222BA7FD4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078D2D5-6028-4D92-B4FF-DF1CF5AED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93C2F70-9E06-42FC-BB40-18BE50E59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852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E5CC74-BBB8-4571-B252-1679A1C3B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732D1AE-01E8-4DCE-96E1-0B54D821E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68587ED-79EE-4B5D-BE72-AD68386A0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6945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C5DFFE7-B1DD-48DE-BFC3-D753D2255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34CD469-34C8-495B-B168-97BD8BB31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263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FB82D1-2F39-4A03-B237-60C6C3447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72BF56-407E-44CB-9EDE-A32A791AD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86088E1-F410-4129-907E-472BD958F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F41EA0D-7E8F-44A2-A7EB-51F6DBB09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EAE6C76-3BA6-46C6-888C-18AE4F4DB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7946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E82244-D750-4DBF-8A42-CD86126AA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F6B776B-5F0C-4CC8-87CF-E0BB29B623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3A48317-DCF3-4FCF-889C-E2E17DC23D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49046A2-C20B-45A3-84BA-D933C350C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FE3DBF7-8286-4B18-BA61-728552B0F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2969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922" name="Picture 2">
            <a:extLst>
              <a:ext uri="{FF2B5EF4-FFF2-40B4-BE49-F238E27FC236}">
                <a16:creationId xmlns:a16="http://schemas.microsoft.com/office/drawing/2014/main" xmlns="" id="{6C82BDBF-6268-4326-AA59-50321920BB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33800"/>
            <a:ext cx="9144000" cy="296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9923" name="Rectangle 3">
            <a:extLst>
              <a:ext uri="{FF2B5EF4-FFF2-40B4-BE49-F238E27FC236}">
                <a16:creationId xmlns:a16="http://schemas.microsoft.com/office/drawing/2014/main" xmlns="" id="{F9AB086C-4F04-47AC-B03A-C8A107881A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9924" name="Rectangle 4">
            <a:extLst>
              <a:ext uri="{FF2B5EF4-FFF2-40B4-BE49-F238E27FC236}">
                <a16:creationId xmlns:a16="http://schemas.microsoft.com/office/drawing/2014/main" xmlns="" id="{8145911B-3D35-4527-BF8E-6A83B7B436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44675"/>
            <a:ext cx="7772400" cy="425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9925" name="Rectangle 5">
            <a:extLst>
              <a:ext uri="{FF2B5EF4-FFF2-40B4-BE49-F238E27FC236}">
                <a16:creationId xmlns:a16="http://schemas.microsoft.com/office/drawing/2014/main" xmlns="" id="{AEEAA812-7160-4BBC-9890-1BC14CDDD14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b="0"/>
            </a:lvl1pPr>
          </a:lstStyle>
          <a:p>
            <a:endParaRPr lang="en-US" altLang="en-US"/>
          </a:p>
        </p:txBody>
      </p:sp>
      <p:sp>
        <p:nvSpPr>
          <p:cNvPr id="209926" name="Rectangle 6">
            <a:extLst>
              <a:ext uri="{FF2B5EF4-FFF2-40B4-BE49-F238E27FC236}">
                <a16:creationId xmlns:a16="http://schemas.microsoft.com/office/drawing/2014/main" xmlns="" id="{6E27E1EF-7C36-47C8-839F-4B39D973742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b="0"/>
            </a:lvl1pPr>
          </a:lstStyle>
          <a:p>
            <a:endParaRPr lang="en-US" altLang="en-US"/>
          </a:p>
        </p:txBody>
      </p:sp>
      <p:graphicFrame>
        <p:nvGraphicFramePr>
          <p:cNvPr id="209928" name="Reviewer0" hidden="1">
            <a:extLst>
              <a:ext uri="{FF2B5EF4-FFF2-40B4-BE49-F238E27FC236}">
                <a16:creationId xmlns:a16="http://schemas.microsoft.com/office/drawing/2014/main" xmlns="" id="{138C57EA-C6C5-48F9-AD41-4FDF60FE41E5}"/>
              </a:ext>
            </a:extLst>
          </p:cNvPr>
          <p:cNvGraphicFramePr>
            <a:graphicFrameLocks/>
          </p:cNvGraphicFramePr>
          <p:nvPr userDrawn="1"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15" imgW="0" imgH="0" progId="PowerPoint.Show.8">
                  <p:embed/>
                </p:oleObj>
              </mc:Choice>
              <mc:Fallback>
                <p:oleObj r:id="rId15" imgW="0" imgH="0" progId="PowerPoint.Show.8">
                  <p:embed/>
                  <p:pic>
                    <p:nvPicPr>
                      <p:cNvPr id="209928" name="Reviewer0" hidden="1">
                        <a:extLst>
                          <a:ext uri="{FF2B5EF4-FFF2-40B4-BE49-F238E27FC236}">
                            <a16:creationId xmlns:a16="http://schemas.microsoft.com/office/drawing/2014/main" xmlns="" id="{138C57EA-C6C5-48F9-AD41-4FDF60FE41E5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929" name="Base" hidden="1">
            <a:extLst>
              <a:ext uri="{FF2B5EF4-FFF2-40B4-BE49-F238E27FC236}">
                <a16:creationId xmlns:a16="http://schemas.microsoft.com/office/drawing/2014/main" xmlns="" id="{6A2FCC89-A245-4EA3-A079-3C0AEEFE41D1}"/>
              </a:ext>
            </a:extLst>
          </p:cNvPr>
          <p:cNvGraphicFramePr>
            <a:graphicFrameLocks/>
          </p:cNvGraphicFramePr>
          <p:nvPr userDrawn="1"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16" imgW="0" imgH="0" progId="PowerPoint.Show.8">
                  <p:embed/>
                </p:oleObj>
              </mc:Choice>
              <mc:Fallback>
                <p:oleObj r:id="rId16" imgW="0" imgH="0" progId="PowerPoint.Show.8">
                  <p:embed/>
                  <p:pic>
                    <p:nvPicPr>
                      <p:cNvPr id="209929" name="Base" hidden="1">
                        <a:extLst>
                          <a:ext uri="{FF2B5EF4-FFF2-40B4-BE49-F238E27FC236}">
                            <a16:creationId xmlns:a16="http://schemas.microsoft.com/office/drawing/2014/main" xmlns="" id="{6A2FCC89-A245-4EA3-A079-3C0AEEFE41D1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>
            <a:extLst>
              <a:ext uri="{FF2B5EF4-FFF2-40B4-BE49-F238E27FC236}">
                <a16:creationId xmlns:a16="http://schemas.microsoft.com/office/drawing/2014/main" xmlns="" id="{0EF0822D-3369-471F-A419-CB939B700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260350"/>
            <a:ext cx="84248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GB" altLang="en-US" sz="3200">
                <a:latin typeface="Calibri" panose="020F0502020204030204" pitchFamily="34" charset="0"/>
              </a:rPr>
              <a:t>Background &amp; Context</a:t>
            </a:r>
          </a:p>
        </p:txBody>
      </p:sp>
      <p:sp>
        <p:nvSpPr>
          <p:cNvPr id="539651" name="Rectangle 3">
            <a:extLst>
              <a:ext uri="{FF2B5EF4-FFF2-40B4-BE49-F238E27FC236}">
                <a16:creationId xmlns:a16="http://schemas.microsoft.com/office/drawing/2014/main" xmlns="" id="{40772917-F3F6-4580-BD77-0F4F37248A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125538"/>
            <a:ext cx="8281987" cy="5256212"/>
          </a:xfrm>
        </p:spPr>
        <p:txBody>
          <a:bodyPr/>
          <a:lstStyle/>
          <a:p>
            <a:r>
              <a:rPr lang="en-GB" altLang="en-US" sz="2400">
                <a:latin typeface="Calibri" panose="020F0502020204030204" pitchFamily="34" charset="0"/>
              </a:rPr>
              <a:t>Date of admission</a:t>
            </a:r>
          </a:p>
          <a:p>
            <a:pPr>
              <a:buFontTx/>
              <a:buNone/>
            </a:pPr>
            <a:endParaRPr lang="en-GB" altLang="en-US" sz="2400">
              <a:latin typeface="Calibri" panose="020F0502020204030204" pitchFamily="34" charset="0"/>
            </a:endParaRPr>
          </a:p>
          <a:p>
            <a:r>
              <a:rPr lang="en-GB" altLang="en-US" sz="2400">
                <a:latin typeface="Calibri" panose="020F0502020204030204" pitchFamily="34" charset="0"/>
              </a:rPr>
              <a:t>Date of death, ITU admission or other significant event</a:t>
            </a:r>
          </a:p>
          <a:p>
            <a:pPr>
              <a:buFontTx/>
              <a:buNone/>
            </a:pPr>
            <a:endParaRPr lang="en-GB" altLang="en-US" sz="2400">
              <a:latin typeface="Calibri" panose="020F0502020204030204" pitchFamily="34" charset="0"/>
            </a:endParaRPr>
          </a:p>
          <a:p>
            <a:r>
              <a:rPr lang="en-GB" altLang="en-US" sz="2400">
                <a:latin typeface="Calibri" panose="020F0502020204030204" pitchFamily="34" charset="0"/>
              </a:rPr>
              <a:t>Patient admitted from (home, care home, transferring hospital, other)</a:t>
            </a:r>
          </a:p>
          <a:p>
            <a:pPr>
              <a:buFontTx/>
              <a:buNone/>
            </a:pPr>
            <a:endParaRPr lang="en-GB" altLang="en-US" sz="2400">
              <a:latin typeface="Calibri" panose="020F0502020204030204" pitchFamily="34" charset="0"/>
            </a:endParaRPr>
          </a:p>
          <a:p>
            <a:r>
              <a:rPr lang="en-GB" altLang="en-US" sz="2400">
                <a:latin typeface="Calibri" panose="020F0502020204030204" pitchFamily="34" charset="0"/>
              </a:rPr>
              <a:t>Referral diagnosis</a:t>
            </a:r>
          </a:p>
          <a:p>
            <a:pPr>
              <a:buFontTx/>
              <a:buNone/>
            </a:pPr>
            <a:endParaRPr lang="en-GB" altLang="en-US" sz="2400">
              <a:latin typeface="Calibri" panose="020F0502020204030204" pitchFamily="34" charset="0"/>
            </a:endParaRPr>
          </a:p>
          <a:p>
            <a:r>
              <a:rPr lang="en-GB" altLang="en-US" sz="2400">
                <a:latin typeface="Calibri" panose="020F0502020204030204" pitchFamily="34" charset="0"/>
              </a:rPr>
              <a:t>Post take ward round diagnosis if applicable</a:t>
            </a:r>
          </a:p>
          <a:p>
            <a:endParaRPr lang="en-GB" altLang="en-US" sz="2400">
              <a:latin typeface="Calibri" panose="020F0502020204030204" pitchFamily="34" charset="0"/>
            </a:endParaRPr>
          </a:p>
          <a:p>
            <a:r>
              <a:rPr lang="en-GB" altLang="en-US" sz="2400">
                <a:latin typeface="Calibri" panose="020F0502020204030204" pitchFamily="34" charset="0"/>
              </a:rPr>
              <a:t>Cause of death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>
            <a:extLst>
              <a:ext uri="{FF2B5EF4-FFF2-40B4-BE49-F238E27FC236}">
                <a16:creationId xmlns:a16="http://schemas.microsoft.com/office/drawing/2014/main" xmlns="" id="{EEFF6AC6-62E5-4A35-8DE0-A9EE29BAB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260350"/>
            <a:ext cx="84248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GB" altLang="en-US" sz="3200">
                <a:latin typeface="Calibri" panose="020F0502020204030204" pitchFamily="34" charset="0"/>
              </a:rPr>
              <a:t>Mortality review findings</a:t>
            </a:r>
          </a:p>
        </p:txBody>
      </p:sp>
      <p:sp>
        <p:nvSpPr>
          <p:cNvPr id="542723" name="Rectangle 3">
            <a:extLst>
              <a:ext uri="{FF2B5EF4-FFF2-40B4-BE49-F238E27FC236}">
                <a16:creationId xmlns:a16="http://schemas.microsoft.com/office/drawing/2014/main" xmlns="" id="{5887CBEB-093A-4872-95FF-83252C6A56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424862" cy="5616575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GB" altLang="en-US" sz="2000">
                <a:latin typeface="Calibri" panose="020F0502020204030204" pitchFamily="34" charset="0"/>
              </a:rPr>
              <a:t>	Was there an intervention(s) which could have been made anytime 	prior to the patient’s death that potentially could have impacted on 	the patient’s outcome?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GB" altLang="en-US" sz="2000">
                <a:latin typeface="Calibri" panose="020F0502020204030204" pitchFamily="34" charset="0"/>
              </a:rPr>
              <a:t>	What do the findings tell us about our systems?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GB" altLang="en-US" sz="2000">
              <a:latin typeface="Calibri" panose="020F0502020204030204" pitchFamily="34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GB" altLang="en-US" sz="2000">
                <a:latin typeface="Calibri" panose="020F0502020204030204" pitchFamily="34" charset="0"/>
              </a:rPr>
              <a:t>Highlight any issues with: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GB" altLang="en-US" sz="2000">
              <a:latin typeface="Calibri" panose="020F0502020204030204" pitchFamily="34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en-GB" altLang="en-US" sz="2000">
                <a:latin typeface="Calibri" panose="020F0502020204030204" pitchFamily="34" charset="0"/>
              </a:rPr>
              <a:t>	Diagnostics</a:t>
            </a:r>
          </a:p>
          <a:p>
            <a:pPr marL="609600" indent="-609600">
              <a:lnSpc>
                <a:spcPct val="90000"/>
              </a:lnSpc>
            </a:pPr>
            <a:r>
              <a:rPr lang="en-GB" altLang="en-US" sz="2000">
                <a:latin typeface="Calibri" panose="020F0502020204030204" pitchFamily="34" charset="0"/>
              </a:rPr>
              <a:t>	Treatment</a:t>
            </a:r>
          </a:p>
          <a:p>
            <a:pPr marL="609600" indent="-609600">
              <a:lnSpc>
                <a:spcPct val="90000"/>
              </a:lnSpc>
            </a:pPr>
            <a:r>
              <a:rPr lang="en-GB" altLang="en-US" sz="2000">
                <a:latin typeface="Calibri" panose="020F0502020204030204" pitchFamily="34" charset="0"/>
              </a:rPr>
              <a:t>	Communication</a:t>
            </a:r>
          </a:p>
          <a:p>
            <a:pPr marL="609600" indent="-609600">
              <a:lnSpc>
                <a:spcPct val="90000"/>
              </a:lnSpc>
            </a:pPr>
            <a:r>
              <a:rPr lang="en-GB" altLang="en-US" sz="2000">
                <a:latin typeface="Calibri" panose="020F0502020204030204" pitchFamily="34" charset="0"/>
              </a:rPr>
              <a:t>	Recognise or rescue</a:t>
            </a:r>
          </a:p>
          <a:p>
            <a:pPr marL="609600" indent="-609600">
              <a:lnSpc>
                <a:spcPct val="90000"/>
              </a:lnSpc>
            </a:pPr>
            <a:r>
              <a:rPr lang="en-GB" altLang="en-US" sz="2000">
                <a:latin typeface="Calibri" panose="020F0502020204030204" pitchFamily="34" charset="0"/>
              </a:rPr>
              <a:t>	Scope of care</a:t>
            </a:r>
          </a:p>
          <a:p>
            <a:pPr marL="609600" indent="-609600">
              <a:lnSpc>
                <a:spcPct val="90000"/>
              </a:lnSpc>
            </a:pPr>
            <a:r>
              <a:rPr lang="en-GB" altLang="en-US" sz="2000">
                <a:latin typeface="Calibri" panose="020F0502020204030204" pitchFamily="34" charset="0"/>
              </a:rPr>
              <a:t>	Other (patient fall in hospital, hospital acquired pressure sore, 	hospital acquired infection, hospital acquired DVT, readmission 	within 30 days)</a:t>
            </a:r>
          </a:p>
          <a:p>
            <a:pPr marL="609600" indent="-609600">
              <a:lnSpc>
                <a:spcPct val="90000"/>
              </a:lnSpc>
            </a:pPr>
            <a:r>
              <a:rPr lang="en-GB" altLang="en-US" sz="2000">
                <a:latin typeface="Calibri" panose="020F0502020204030204" pitchFamily="34" charset="0"/>
              </a:rPr>
              <a:t>	Were there concerns about the pre hospital care? (including primary 	care, ambulance, emergency department) </a:t>
            </a:r>
          </a:p>
          <a:p>
            <a:pPr marL="609600" indent="-609600">
              <a:lnSpc>
                <a:spcPct val="90000"/>
              </a:lnSpc>
            </a:pPr>
            <a:endParaRPr lang="en-GB" altLang="en-US" sz="20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>
            <a:extLst>
              <a:ext uri="{FF2B5EF4-FFF2-40B4-BE49-F238E27FC236}">
                <a16:creationId xmlns:a16="http://schemas.microsoft.com/office/drawing/2014/main" xmlns="" id="{E9B14D6E-E318-4D52-BB19-DCE30CB796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260350"/>
            <a:ext cx="84248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GB" altLang="en-US" sz="3200">
                <a:latin typeface="Calibri" panose="020F0502020204030204" pitchFamily="34" charset="0"/>
              </a:rPr>
              <a:t>Summary</a:t>
            </a:r>
          </a:p>
        </p:txBody>
      </p:sp>
      <p:sp>
        <p:nvSpPr>
          <p:cNvPr id="544773" name="Rectangle 5">
            <a:extLst>
              <a:ext uri="{FF2B5EF4-FFF2-40B4-BE49-F238E27FC236}">
                <a16:creationId xmlns:a16="http://schemas.microsoft.com/office/drawing/2014/main" xmlns="" id="{B28AD71B-C46C-47C5-B70F-7B53DE05FE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125538"/>
            <a:ext cx="7272337" cy="5256212"/>
          </a:xfrm>
          <a:noFill/>
          <a:ln/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>
                <a:latin typeface="Calibri" panose="020F0502020204030204" pitchFamily="34" charset="0"/>
              </a:rPr>
              <a:t>Which statement best describes the management of this case? 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en-GB" altLang="en-US" sz="2400">
              <a:latin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</a:pPr>
            <a:r>
              <a:rPr lang="en-GB" altLang="en-US" sz="2400">
                <a:latin typeface="Calibri" panose="020F0502020204030204" pitchFamily="34" charset="0"/>
              </a:rPr>
              <a:t>	There were no areas of concern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en-GB" altLang="en-US" sz="2400">
              <a:latin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</a:pPr>
            <a:r>
              <a:rPr lang="en-GB" altLang="en-US" sz="2400">
                <a:latin typeface="Calibri" panose="020F0502020204030204" pitchFamily="34" charset="0"/>
              </a:rPr>
              <a:t>	There were areas of concerns but they made no 	difference to the actual outcome 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en-GB" altLang="en-US" sz="2400">
              <a:latin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</a:pPr>
            <a:r>
              <a:rPr lang="en-GB" altLang="en-US" sz="2400">
                <a:latin typeface="Calibri" panose="020F0502020204030204" pitchFamily="34" charset="0"/>
              </a:rPr>
              <a:t>	There were areas of concerns which may have 	contributed to the actual outcome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en-GB" altLang="en-US" sz="2400">
              <a:latin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</a:pPr>
            <a:r>
              <a:rPr lang="en-GB" altLang="en-US" sz="2400">
                <a:latin typeface="Calibri" panose="020F0502020204030204" pitchFamily="34" charset="0"/>
              </a:rPr>
              <a:t>	There were areas of concerns which caused the 	outcome which would otherwise not have been 	expected to occur. 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>
                <a:latin typeface="Calibri" panose="020F0502020204030204" pitchFamily="34" charset="0"/>
              </a:rPr>
              <a:t>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>
            <a:extLst>
              <a:ext uri="{FF2B5EF4-FFF2-40B4-BE49-F238E27FC236}">
                <a16:creationId xmlns:a16="http://schemas.microsoft.com/office/drawing/2014/main" xmlns="" id="{341069AC-3E01-43A5-88F2-D5B71ABEE7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260350"/>
            <a:ext cx="84248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GB" altLang="en-US" sz="3200">
                <a:latin typeface="Calibri" panose="020F0502020204030204" pitchFamily="34" charset="0"/>
              </a:rPr>
              <a:t>Discussion</a:t>
            </a:r>
          </a:p>
        </p:txBody>
      </p:sp>
      <p:sp>
        <p:nvSpPr>
          <p:cNvPr id="546821" name="Rectangle 5">
            <a:extLst>
              <a:ext uri="{FF2B5EF4-FFF2-40B4-BE49-F238E27FC236}">
                <a16:creationId xmlns:a16="http://schemas.microsoft.com/office/drawing/2014/main" xmlns="" id="{4CF8C286-9DCE-4BA9-892D-45359F30CD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125538"/>
            <a:ext cx="8208962" cy="5256212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</a:pPr>
            <a:r>
              <a:rPr lang="en-GB" altLang="en-US" sz="2400"/>
              <a:t>	</a:t>
            </a:r>
            <a:r>
              <a:rPr lang="en-GB" altLang="en-US" sz="2400">
                <a:latin typeface="Calibri" panose="020F0502020204030204" pitchFamily="34" charset="0"/>
              </a:rPr>
              <a:t>Facilitated discussion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2400">
              <a:latin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</a:pPr>
            <a:r>
              <a:rPr lang="en-GB" altLang="en-US" sz="2400">
                <a:latin typeface="Calibri" panose="020F0502020204030204" pitchFamily="34" charset="0"/>
              </a:rPr>
              <a:t>	Any actions to be taken forward (by whom and by when 	to be agreed)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hsggc_white">
  <a:themeElements>
    <a:clrScheme name="nhsggc_whi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hsggc_whit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127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GB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127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GB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nhsggc_whi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hsggc_whi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hsggc_whi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hsggc_whi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hsggc_whi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hsggc_whi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hsggc_whi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hsggc_whi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hsggc_whi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hsggc_whi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hsggc_whi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hsggc_whi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047C5399CA4D4DBA129801E2864B8A" ma:contentTypeVersion="9" ma:contentTypeDescription="Create a new document." ma:contentTypeScope="" ma:versionID="36ba25a4816b953c6756eb597e3a2c6d">
  <xsd:schema xmlns:xsd="http://www.w3.org/2001/XMLSchema" xmlns:xs="http://www.w3.org/2001/XMLSchema" xmlns:p="http://schemas.microsoft.com/office/2006/metadata/properties" xmlns:ns2="50cd32b5-ecad-4475-8f5a-f9946edf6ad6" targetNamespace="http://schemas.microsoft.com/office/2006/metadata/properties" ma:root="true" ma:fieldsID="0c72cfd84768a1364fea0e6952d423e6" ns2:_="">
    <xsd:import namespace="50cd32b5-ecad-4475-8f5a-f9946edf6a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cd32b5-ecad-4475-8f5a-f9946edf6a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9DFCFF-5D8B-426A-9FEF-7D72294FE26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B760254-2934-4A63-9F53-75378F0838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cd32b5-ecad-4475-8f5a-f9946edf6a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nhsggc_white</Template>
  <TotalTime>3463</TotalTime>
  <Words>57</Words>
  <Application>Microsoft Office PowerPoint</Application>
  <PresentationFormat>On-screen Show (4:3)</PresentationFormat>
  <Paragraphs>40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ＭＳ Ｐゴシック</vt:lpstr>
      <vt:lpstr>Arial</vt:lpstr>
      <vt:lpstr>Calibri</vt:lpstr>
      <vt:lpstr>Times</vt:lpstr>
      <vt:lpstr>nhsggc_white</vt:lpstr>
      <vt:lpstr>Microsoft PowerPoint 97-2003 Presentation</vt:lpstr>
      <vt:lpstr>PowerPoint Presentation</vt:lpstr>
      <vt:lpstr>PowerPoint Presentation</vt:lpstr>
      <vt:lpstr>PowerPoint Presentation</vt:lpstr>
      <vt:lpstr>PowerPoint Presentation</vt:lpstr>
    </vt:vector>
  </TitlesOfParts>
  <Company>SGUH NHS DIVISION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 Methodologies</dc:title>
  <dc:creator>P A Saunders</dc:creator>
  <cp:lastModifiedBy>Capek, Eileen</cp:lastModifiedBy>
  <cp:revision>318</cp:revision>
  <dcterms:created xsi:type="dcterms:W3CDTF">2006-05-30T12:21:26Z</dcterms:created>
  <dcterms:modified xsi:type="dcterms:W3CDTF">2021-07-08T15:20:43Z</dcterms:modified>
</cp:coreProperties>
</file>