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modernComment_11C_C63E9E46.xml" ContentType="application/vnd.ms-powerpoint.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modernComment_11F_BF21EB7A.xml" ContentType="application/vnd.ms-powerpoint.comments+xml"/>
  <Override PartName="/ppt/notesSlides/notesSlide10.xml" ContentType="application/vnd.openxmlformats-officedocument.presentationml.notesSlide+xml"/>
  <Override PartName="/ppt/comments/modernComment_121_48B48EF.xml" ContentType="application/vnd.ms-powerpoint.comments+xml"/>
  <Override PartName="/ppt/notesSlides/notesSlide11.xml" ContentType="application/vnd.openxmlformats-officedocument.presentationml.notesSlide+xml"/>
  <Override PartName="/ppt/comments/modernComment_124_784508BA.xml" ContentType="application/vnd.ms-powerpoint.comment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28"/>
  </p:notesMasterIdLst>
  <p:sldIdLst>
    <p:sldId id="257" r:id="rId3"/>
    <p:sldId id="258" r:id="rId4"/>
    <p:sldId id="300" r:id="rId5"/>
    <p:sldId id="281" r:id="rId6"/>
    <p:sldId id="282" r:id="rId7"/>
    <p:sldId id="283" r:id="rId8"/>
    <p:sldId id="284" r:id="rId9"/>
    <p:sldId id="285" r:id="rId10"/>
    <p:sldId id="286" r:id="rId11"/>
    <p:sldId id="287" r:id="rId12"/>
    <p:sldId id="289" r:id="rId13"/>
    <p:sldId id="292" r:id="rId14"/>
    <p:sldId id="288" r:id="rId15"/>
    <p:sldId id="267" r:id="rId16"/>
    <p:sldId id="290" r:id="rId17"/>
    <p:sldId id="293" r:id="rId18"/>
    <p:sldId id="294" r:id="rId19"/>
    <p:sldId id="274" r:id="rId20"/>
    <p:sldId id="303" r:id="rId21"/>
    <p:sldId id="304" r:id="rId22"/>
    <p:sldId id="297" r:id="rId23"/>
    <p:sldId id="298" r:id="rId24"/>
    <p:sldId id="302" r:id="rId25"/>
    <p:sldId id="299" r:id="rId26"/>
    <p:sldId id="30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073CF2C-C0C6-B942-3F57-0E757CDD8C6D}" name="Joanna Gilchrist" initials="JG" userId="S::joanna.gilchrist@gov.scot::4f08ad54-e8b5-4088-b705-21ed7b39d4d3" providerId="AD"/>
  <p188:author id="{C5399A42-9BDE-FF40-2FAA-6119EA8DA9EB}" name="Beth Crozier" initials="BC" userId="S::beth.crozier@gov.scot::fb4cc0bb-a753-45bc-af3e-2dadf519717b" providerId="AD"/>
  <p188:author id="{5BE7C957-8099-B5AF-1DA6-43968793EFE9}" name="Emily Kennedy" initials="EK" userId="S::Emily.Kennedy@gov.scot::83352b07-bf08-4e3a-bcb9-3b4ef65938f4" providerId="AD"/>
  <p188:author id="{332C48B8-EDF8-0E48-073A-DE686F12B35D}" name="Kathy Kenmuir" initials="KK" userId="S::Kathy.Kenmuir@gov.scot::ef370bc0-f403-4335-b830-f7c98bf4d4c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86B0"/>
    <a:srgbClr val="0093C4"/>
    <a:srgbClr val="63A118"/>
    <a:srgbClr val="02A19B"/>
    <a:srgbClr val="009B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74F663-9F85-4257-98E1-048FF401961C}" v="1" dt="2023-11-22T13:21:21.0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36" d="100"/>
          <a:sy n="36" d="100"/>
        </p:scale>
        <p:origin x="1820" y="6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8/10/relationships/authors" Targe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 Id="rId8" Type="http://schemas.openxmlformats.org/officeDocument/2006/relationships/slide" Target="slides/slide6.xml"/></Relationships>
</file>

<file path=ppt/comments/modernComment_11C_C63E9E46.xml><?xml version="1.0" encoding="utf-8"?>
<p188:cmLst xmlns:a="http://schemas.openxmlformats.org/drawingml/2006/main" xmlns:r="http://schemas.openxmlformats.org/officeDocument/2006/relationships" xmlns:p188="http://schemas.microsoft.com/office/powerpoint/2018/8/main">
  <p188:cm id="{3DDE294D-CE45-49A4-8CA1-55C462C624F7}" authorId="{332C48B8-EDF8-0E48-073A-DE686F12B35D}" status="resolved" created="2023-07-26T16:28:15.401" complete="100000">
    <ac:txMkLst xmlns:ac="http://schemas.microsoft.com/office/drawing/2013/main/command">
      <pc:docMk xmlns:pc="http://schemas.microsoft.com/office/powerpoint/2013/main/command"/>
      <pc:sldMk xmlns:pc="http://schemas.microsoft.com/office/powerpoint/2013/main/command" cId="3325992518" sldId="284"/>
      <ac:graphicFrameMk id="10" creationId="{32535F78-3DC2-99C9-C0B8-20C2D18C5497}"/>
      <ac:tblMk/>
      <ac:tcMk rowId="1552023687" colId="2028999251"/>
      <ac:txMk cp="151" len="113">
        <ac:context len="707" hash="3561582020"/>
      </ac:txMk>
    </ac:txMkLst>
    <p188:pos x="8554440" y="3291196"/>
    <p188:txBody>
      <a:bodyPr/>
      <a:lstStyle/>
      <a:p>
        <a:r>
          <a:rPr lang="en-GB"/>
          <a:t>Also how is the practice managing and risk stratifying care and service to those most vulnerable?
Also - is the practice using the most up to date methods and variety of consultation methods? Such as care and support planning, group consultations, digital?</a:t>
        </a:r>
      </a:p>
    </p188:txBody>
  </p188:cm>
</p188:cmLst>
</file>

<file path=ppt/comments/modernComment_11F_BF21EB7A.xml><?xml version="1.0" encoding="utf-8"?>
<p188:cmLst xmlns:a="http://schemas.openxmlformats.org/drawingml/2006/main" xmlns:r="http://schemas.openxmlformats.org/officeDocument/2006/relationships" xmlns:p188="http://schemas.microsoft.com/office/powerpoint/2018/8/main">
  <p188:cm id="{02077C13-930D-42C0-BA36-FE8F703365B1}" authorId="{5BE7C957-8099-B5AF-1DA6-43968793EFE9}" created="2023-08-23T13:36:41.645">
    <ac:deMkLst xmlns:ac="http://schemas.microsoft.com/office/drawing/2013/main/command">
      <pc:docMk xmlns:pc="http://schemas.microsoft.com/office/powerpoint/2013/main/command"/>
      <pc:sldMk xmlns:pc="http://schemas.microsoft.com/office/powerpoint/2013/main/command" cId="3206671226" sldId="287"/>
      <ac:graphicFrameMk id="10" creationId="{32535F78-3DC2-99C9-C0B8-20C2D18C5497}"/>
    </ac:deMkLst>
    <p188:txBody>
      <a:bodyPr/>
      <a:lstStyle/>
      <a:p>
        <a:r>
          <a:rPr lang="en-GB"/>
          <a:t>Insert link to CfSD cough pathway when ready</a:t>
        </a:r>
      </a:p>
    </p188:txBody>
  </p188:cm>
</p188:cmLst>
</file>

<file path=ppt/comments/modernComment_121_48B48EF.xml><?xml version="1.0" encoding="utf-8"?>
<p188:cmLst xmlns:a="http://schemas.openxmlformats.org/drawingml/2006/main" xmlns:r="http://schemas.openxmlformats.org/officeDocument/2006/relationships" xmlns:p188="http://schemas.microsoft.com/office/powerpoint/2018/8/main">
  <p188:cm id="{A593702E-ACEC-4369-89A0-05D1566D32E8}" authorId="{332C48B8-EDF8-0E48-073A-DE686F12B35D}" status="resolved" created="2023-07-26T16:55:40.167" complete="100000">
    <ac:txMkLst xmlns:ac="http://schemas.microsoft.com/office/drawing/2013/main/command">
      <pc:docMk xmlns:pc="http://schemas.microsoft.com/office/powerpoint/2013/main/command"/>
      <pc:sldMk xmlns:pc="http://schemas.microsoft.com/office/powerpoint/2013/main/command" cId="76237039" sldId="289"/>
      <ac:graphicFrameMk id="10" creationId="{32535F78-3DC2-99C9-C0B8-20C2D18C5497}"/>
      <ac:tblMk/>
      <ac:tcMk rowId="3059404943" colId="2028999251"/>
      <ac:txMk cp="0" len="659">
        <ac:context len="660" hash="3701187299"/>
      </ac:txMk>
    </ac:txMkLst>
    <p188:pos x="11299064" y="705938"/>
    <p188:txBody>
      <a:bodyPr/>
      <a:lstStyle/>
      <a:p>
        <a:r>
          <a:rPr lang="en-GB"/>
          <a:t>Are practitioners using consultation techniques that provide equity, peer support etc?</a:t>
        </a:r>
      </a:p>
    </p188:txBody>
  </p188:cm>
  <p188:cm id="{C543D801-DEB5-47B8-80C5-56D9CCBBFD23}" authorId="{332C48B8-EDF8-0E48-073A-DE686F12B35D}" status="resolved" created="2023-07-26T16:56:02.862" complete="100000">
    <ac:txMkLst xmlns:ac="http://schemas.microsoft.com/office/drawing/2013/main/command">
      <pc:docMk xmlns:pc="http://schemas.microsoft.com/office/powerpoint/2013/main/command"/>
      <pc:sldMk xmlns:pc="http://schemas.microsoft.com/office/powerpoint/2013/main/command" cId="76237039" sldId="289"/>
      <ac:graphicFrameMk id="10" creationId="{32535F78-3DC2-99C9-C0B8-20C2D18C5497}"/>
      <ac:tblMk/>
      <ac:tcMk rowId="3059404943" colId="2028999251"/>
      <ac:txMk cp="0" len="659">
        <ac:context len="660" hash="3701187299"/>
      </ac:txMk>
    </ac:txMkLst>
    <p188:pos x="11299064" y="705938"/>
    <p188:txBody>
      <a:bodyPr/>
      <a:lstStyle/>
      <a:p>
        <a:r>
          <a:rPr lang="en-GB"/>
          <a:t>Are local support groups clear for people?</a:t>
        </a:r>
      </a:p>
    </p188:txBody>
  </p188:cm>
  <p188:cm id="{258B2538-DD43-4674-9E27-0C041DD9F844}" authorId="{332C48B8-EDF8-0E48-073A-DE686F12B35D}" status="resolved" created="2023-07-26T16:59:10.851" complete="100000">
    <ac:txMkLst xmlns:ac="http://schemas.microsoft.com/office/drawing/2013/main/command">
      <pc:docMk xmlns:pc="http://schemas.microsoft.com/office/powerpoint/2013/main/command"/>
      <pc:sldMk xmlns:pc="http://schemas.microsoft.com/office/powerpoint/2013/main/command" cId="76237039" sldId="289"/>
      <ac:graphicFrameMk id="10" creationId="{32535F78-3DC2-99C9-C0B8-20C2D18C5497}"/>
      <ac:tblMk/>
      <ac:tcMk rowId="4021054042" colId="2028999251"/>
      <ac:txMk cp="0" len="538">
        <ac:context len="539" hash="3145425092"/>
      </ac:txMk>
    </ac:txMkLst>
    <p188:pos x="11629570" y="2424570"/>
    <p188:txBody>
      <a:bodyPr/>
      <a:lstStyle/>
      <a:p>
        <a:r>
          <a:rPr lang="en-GB"/>
          <a:t>I would also say this is a benchmark for quality asthma care - it is a must do and needs enforced as such
The evidence for self management in COPD is much weaker</a:t>
        </a:r>
      </a:p>
    </p188:txBody>
  </p188:cm>
  <p188:cm id="{A8677D44-8E47-49DB-8271-B88957C7E0BC}" authorId="{332C48B8-EDF8-0E48-073A-DE686F12B35D}" status="resolved" created="2023-07-26T17:00:16.445" complete="100000">
    <ac:txMkLst xmlns:ac="http://schemas.microsoft.com/office/drawing/2013/main/command">
      <pc:docMk xmlns:pc="http://schemas.microsoft.com/office/powerpoint/2013/main/command"/>
      <pc:sldMk xmlns:pc="http://schemas.microsoft.com/office/powerpoint/2013/main/command" cId="76237039" sldId="289"/>
      <ac:graphicFrameMk id="10" creationId="{32535F78-3DC2-99C9-C0B8-20C2D18C5497}"/>
      <ac:tblMk/>
      <ac:tcMk rowId="820642351" colId="2028999251"/>
      <ac:txMk cp="0" len="501">
        <ac:context len="502" hash="533911063"/>
      </ac:txMk>
    </ac:txMkLst>
    <p188:pos x="11541435" y="3801678"/>
    <p188:txBody>
      <a:bodyPr/>
      <a:lstStyle/>
      <a:p>
        <a:r>
          <a:rPr lang="en-GB"/>
          <a:t>How are practices working with their community links workers to achieve this connectivity.
Have practitioners considered starting up their own groups
Also singing - Cheyne Gang well known to help</a:t>
        </a:r>
      </a:p>
    </p188:txBody>
  </p188:cm>
</p188:cmLst>
</file>

<file path=ppt/comments/modernComment_124_784508BA.xml><?xml version="1.0" encoding="utf-8"?>
<p188:cmLst xmlns:a="http://schemas.openxmlformats.org/drawingml/2006/main" xmlns:r="http://schemas.openxmlformats.org/officeDocument/2006/relationships" xmlns:p188="http://schemas.microsoft.com/office/powerpoint/2018/8/main">
  <p188:cm id="{1901BC38-EE01-4E96-8154-0ECDA7B867CE}" authorId="{332C48B8-EDF8-0E48-073A-DE686F12B35D}" status="resolved" created="2023-07-26T17:10:10.129" complete="100000">
    <ac:txMkLst xmlns:ac="http://schemas.microsoft.com/office/drawing/2013/main/command">
      <pc:docMk xmlns:pc="http://schemas.microsoft.com/office/powerpoint/2013/main/command"/>
      <pc:sldMk xmlns:pc="http://schemas.microsoft.com/office/powerpoint/2013/main/command" cId="2017790138" sldId="292"/>
      <ac:graphicFrameMk id="10" creationId="{32535F78-3DC2-99C9-C0B8-20C2D18C5497}"/>
      <ac:tblMk/>
      <ac:tcMk rowId="3829141173" colId="2028999251"/>
      <ac:txMk cp="136" len="294">
        <ac:context len="698" hash="3629014652"/>
      </ac:txMk>
    </ac:txMkLst>
    <p188:pos x="11189111" y="3676346"/>
    <p188:txBody>
      <a:bodyPr/>
      <a:lstStyle/>
      <a:p>
        <a:r>
          <a:rPr lang="en-GB"/>
          <a:t>Bloods for a respiratory review? Unlikely
HCA or HCSW/CTAC for bloods and measurements
LTC reviews = general practice nurse not chronic disease nurse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8165E1-0784-4DF2-93E4-F11827E10058}" type="datetimeFigureOut">
              <a:rPr lang="en-GB" smtClean="0"/>
              <a:t>22/11/2023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7DCA76-37D3-4FE3-B0D0-9EC4B4296AF5}" type="slidenum">
              <a:rPr lang="en-GB" smtClean="0"/>
              <a:t>‹#›</a:t>
            </a:fld>
            <a:endParaRPr lang="en-GB"/>
          </a:p>
        </p:txBody>
      </p:sp>
    </p:spTree>
    <p:extLst>
      <p:ext uri="{BB962C8B-B14F-4D97-AF65-F5344CB8AC3E}">
        <p14:creationId xmlns:p14="http://schemas.microsoft.com/office/powerpoint/2010/main" val="1294605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1</a:t>
            </a:fld>
            <a:endParaRPr lang="en-GB"/>
          </a:p>
        </p:txBody>
      </p:sp>
    </p:spTree>
    <p:extLst>
      <p:ext uri="{BB962C8B-B14F-4D97-AF65-F5344CB8AC3E}">
        <p14:creationId xmlns:p14="http://schemas.microsoft.com/office/powerpoint/2010/main" val="39070425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11</a:t>
            </a:fld>
            <a:endParaRPr lang="en-GB"/>
          </a:p>
        </p:txBody>
      </p:sp>
    </p:spTree>
    <p:extLst>
      <p:ext uri="{BB962C8B-B14F-4D97-AF65-F5344CB8AC3E}">
        <p14:creationId xmlns:p14="http://schemas.microsoft.com/office/powerpoint/2010/main" val="1486274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12</a:t>
            </a:fld>
            <a:endParaRPr lang="en-GB"/>
          </a:p>
        </p:txBody>
      </p:sp>
    </p:spTree>
    <p:extLst>
      <p:ext uri="{BB962C8B-B14F-4D97-AF65-F5344CB8AC3E}">
        <p14:creationId xmlns:p14="http://schemas.microsoft.com/office/powerpoint/2010/main" val="15440048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13</a:t>
            </a:fld>
            <a:endParaRPr lang="en-GB"/>
          </a:p>
        </p:txBody>
      </p:sp>
    </p:spTree>
    <p:extLst>
      <p:ext uri="{BB962C8B-B14F-4D97-AF65-F5344CB8AC3E}">
        <p14:creationId xmlns:p14="http://schemas.microsoft.com/office/powerpoint/2010/main" val="635023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14</a:t>
            </a:fld>
            <a:endParaRPr lang="en-GB"/>
          </a:p>
        </p:txBody>
      </p:sp>
    </p:spTree>
    <p:extLst>
      <p:ext uri="{BB962C8B-B14F-4D97-AF65-F5344CB8AC3E}">
        <p14:creationId xmlns:p14="http://schemas.microsoft.com/office/powerpoint/2010/main" val="3781221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15</a:t>
            </a:fld>
            <a:endParaRPr lang="en-GB"/>
          </a:p>
        </p:txBody>
      </p:sp>
    </p:spTree>
    <p:extLst>
      <p:ext uri="{BB962C8B-B14F-4D97-AF65-F5344CB8AC3E}">
        <p14:creationId xmlns:p14="http://schemas.microsoft.com/office/powerpoint/2010/main" val="3945442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16</a:t>
            </a:fld>
            <a:endParaRPr lang="en-GB"/>
          </a:p>
        </p:txBody>
      </p:sp>
    </p:spTree>
    <p:extLst>
      <p:ext uri="{BB962C8B-B14F-4D97-AF65-F5344CB8AC3E}">
        <p14:creationId xmlns:p14="http://schemas.microsoft.com/office/powerpoint/2010/main" val="30032175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17</a:t>
            </a:fld>
            <a:endParaRPr lang="en-GB"/>
          </a:p>
        </p:txBody>
      </p:sp>
    </p:spTree>
    <p:extLst>
      <p:ext uri="{BB962C8B-B14F-4D97-AF65-F5344CB8AC3E}">
        <p14:creationId xmlns:p14="http://schemas.microsoft.com/office/powerpoint/2010/main" val="10279285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18</a:t>
            </a:fld>
            <a:endParaRPr lang="en-GB"/>
          </a:p>
        </p:txBody>
      </p:sp>
    </p:spTree>
    <p:extLst>
      <p:ext uri="{BB962C8B-B14F-4D97-AF65-F5344CB8AC3E}">
        <p14:creationId xmlns:p14="http://schemas.microsoft.com/office/powerpoint/2010/main" val="13235405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67DCA76-37D3-4FE3-B0D0-9EC4B4296AF5}" type="slidenum">
              <a:rPr lang="en-GB" smtClean="0"/>
              <a:t>19</a:t>
            </a:fld>
            <a:endParaRPr lang="en-GB"/>
          </a:p>
        </p:txBody>
      </p:sp>
    </p:spTree>
    <p:extLst>
      <p:ext uri="{BB962C8B-B14F-4D97-AF65-F5344CB8AC3E}">
        <p14:creationId xmlns:p14="http://schemas.microsoft.com/office/powerpoint/2010/main" val="25612094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67DCA76-37D3-4FE3-B0D0-9EC4B4296AF5}" type="slidenum">
              <a:rPr lang="en-GB" smtClean="0"/>
              <a:t>20</a:t>
            </a:fld>
            <a:endParaRPr lang="en-GB"/>
          </a:p>
        </p:txBody>
      </p:sp>
    </p:spTree>
    <p:extLst>
      <p:ext uri="{BB962C8B-B14F-4D97-AF65-F5344CB8AC3E}">
        <p14:creationId xmlns:p14="http://schemas.microsoft.com/office/powerpoint/2010/main" val="2030389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2</a:t>
            </a:fld>
            <a:endParaRPr lang="en-GB"/>
          </a:p>
        </p:txBody>
      </p:sp>
    </p:spTree>
    <p:extLst>
      <p:ext uri="{BB962C8B-B14F-4D97-AF65-F5344CB8AC3E}">
        <p14:creationId xmlns:p14="http://schemas.microsoft.com/office/powerpoint/2010/main" val="30430811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21</a:t>
            </a:fld>
            <a:endParaRPr lang="en-GB"/>
          </a:p>
        </p:txBody>
      </p:sp>
    </p:spTree>
    <p:extLst>
      <p:ext uri="{BB962C8B-B14F-4D97-AF65-F5344CB8AC3E}">
        <p14:creationId xmlns:p14="http://schemas.microsoft.com/office/powerpoint/2010/main" val="18431825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22</a:t>
            </a:fld>
            <a:endParaRPr lang="en-GB"/>
          </a:p>
        </p:txBody>
      </p:sp>
    </p:spTree>
    <p:extLst>
      <p:ext uri="{BB962C8B-B14F-4D97-AF65-F5344CB8AC3E}">
        <p14:creationId xmlns:p14="http://schemas.microsoft.com/office/powerpoint/2010/main" val="16001918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23</a:t>
            </a:fld>
            <a:endParaRPr lang="en-GB"/>
          </a:p>
        </p:txBody>
      </p:sp>
    </p:spTree>
    <p:extLst>
      <p:ext uri="{BB962C8B-B14F-4D97-AF65-F5344CB8AC3E}">
        <p14:creationId xmlns:p14="http://schemas.microsoft.com/office/powerpoint/2010/main" val="15860771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24</a:t>
            </a:fld>
            <a:endParaRPr lang="en-GB"/>
          </a:p>
        </p:txBody>
      </p:sp>
    </p:spTree>
    <p:extLst>
      <p:ext uri="{BB962C8B-B14F-4D97-AF65-F5344CB8AC3E}">
        <p14:creationId xmlns:p14="http://schemas.microsoft.com/office/powerpoint/2010/main" val="30243210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25</a:t>
            </a:fld>
            <a:endParaRPr lang="en-GB"/>
          </a:p>
        </p:txBody>
      </p:sp>
    </p:spTree>
    <p:extLst>
      <p:ext uri="{BB962C8B-B14F-4D97-AF65-F5344CB8AC3E}">
        <p14:creationId xmlns:p14="http://schemas.microsoft.com/office/powerpoint/2010/main" val="1052830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4</a:t>
            </a:fld>
            <a:endParaRPr lang="en-GB"/>
          </a:p>
        </p:txBody>
      </p:sp>
    </p:spTree>
    <p:extLst>
      <p:ext uri="{BB962C8B-B14F-4D97-AF65-F5344CB8AC3E}">
        <p14:creationId xmlns:p14="http://schemas.microsoft.com/office/powerpoint/2010/main" val="1254151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5</a:t>
            </a:fld>
            <a:endParaRPr lang="en-GB"/>
          </a:p>
        </p:txBody>
      </p:sp>
    </p:spTree>
    <p:extLst>
      <p:ext uri="{BB962C8B-B14F-4D97-AF65-F5344CB8AC3E}">
        <p14:creationId xmlns:p14="http://schemas.microsoft.com/office/powerpoint/2010/main" val="4153514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6</a:t>
            </a:fld>
            <a:endParaRPr lang="en-GB"/>
          </a:p>
        </p:txBody>
      </p:sp>
    </p:spTree>
    <p:extLst>
      <p:ext uri="{BB962C8B-B14F-4D97-AF65-F5344CB8AC3E}">
        <p14:creationId xmlns:p14="http://schemas.microsoft.com/office/powerpoint/2010/main" val="3307985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7</a:t>
            </a:fld>
            <a:endParaRPr lang="en-GB"/>
          </a:p>
        </p:txBody>
      </p:sp>
    </p:spTree>
    <p:extLst>
      <p:ext uri="{BB962C8B-B14F-4D97-AF65-F5344CB8AC3E}">
        <p14:creationId xmlns:p14="http://schemas.microsoft.com/office/powerpoint/2010/main" val="3964455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8</a:t>
            </a:fld>
            <a:endParaRPr lang="en-GB"/>
          </a:p>
        </p:txBody>
      </p:sp>
    </p:spTree>
    <p:extLst>
      <p:ext uri="{BB962C8B-B14F-4D97-AF65-F5344CB8AC3E}">
        <p14:creationId xmlns:p14="http://schemas.microsoft.com/office/powerpoint/2010/main" val="1651767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9</a:t>
            </a:fld>
            <a:endParaRPr lang="en-GB"/>
          </a:p>
        </p:txBody>
      </p:sp>
    </p:spTree>
    <p:extLst>
      <p:ext uri="{BB962C8B-B14F-4D97-AF65-F5344CB8AC3E}">
        <p14:creationId xmlns:p14="http://schemas.microsoft.com/office/powerpoint/2010/main" val="4119121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67DCA76-37D3-4FE3-B0D0-9EC4B4296AF5}" type="slidenum">
              <a:rPr lang="en-GB" smtClean="0"/>
              <a:t>10</a:t>
            </a:fld>
            <a:endParaRPr lang="en-GB"/>
          </a:p>
        </p:txBody>
      </p:sp>
    </p:spTree>
    <p:extLst>
      <p:ext uri="{BB962C8B-B14F-4D97-AF65-F5344CB8AC3E}">
        <p14:creationId xmlns:p14="http://schemas.microsoft.com/office/powerpoint/2010/main" val="908163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AEB7E-2DD4-84C0-F623-D9CCE7370CD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AB9C5B79-2479-725A-F9E8-CABE014428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3E295DCA-ED3D-A211-35E6-F9D359687140}"/>
              </a:ext>
            </a:extLst>
          </p:cNvPr>
          <p:cNvSpPr>
            <a:spLocks noGrp="1"/>
          </p:cNvSpPr>
          <p:nvPr>
            <p:ph type="dt" sz="half" idx="10"/>
          </p:nvPr>
        </p:nvSpPr>
        <p:spPr/>
        <p:txBody>
          <a:bodyPr/>
          <a:lstStyle/>
          <a:p>
            <a:fld id="{EB800D1E-D4B8-4C5E-846E-29C59AB12997}" type="datetimeFigureOut">
              <a:rPr lang="en-GB" smtClean="0"/>
              <a:t>22/11/2023</a:t>
            </a:fld>
            <a:endParaRPr lang="en-GB"/>
          </a:p>
        </p:txBody>
      </p:sp>
      <p:sp>
        <p:nvSpPr>
          <p:cNvPr id="5" name="Footer Placeholder 4">
            <a:extLst>
              <a:ext uri="{FF2B5EF4-FFF2-40B4-BE49-F238E27FC236}">
                <a16:creationId xmlns:a16="http://schemas.microsoft.com/office/drawing/2014/main" id="{D6FEA1EE-C6AD-228E-CCA7-9FFB7A2AB8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1C53BF-085F-4B96-CAEC-D39335B40B4E}"/>
              </a:ext>
            </a:extLst>
          </p:cNvPr>
          <p:cNvSpPr>
            <a:spLocks noGrp="1"/>
          </p:cNvSpPr>
          <p:nvPr>
            <p:ph type="sldNum" sz="quarter" idx="12"/>
          </p:nvPr>
        </p:nvSpPr>
        <p:spPr/>
        <p:txBody>
          <a:bodyPr/>
          <a:lstStyle/>
          <a:p>
            <a:fld id="{6F34D40A-BD14-4B7D-A3B9-CB454EFB3FFE}" type="slidenum">
              <a:rPr lang="en-GB" smtClean="0"/>
              <a:t>‹#›</a:t>
            </a:fld>
            <a:endParaRPr lang="en-GB"/>
          </a:p>
        </p:txBody>
      </p:sp>
    </p:spTree>
    <p:extLst>
      <p:ext uri="{BB962C8B-B14F-4D97-AF65-F5344CB8AC3E}">
        <p14:creationId xmlns:p14="http://schemas.microsoft.com/office/powerpoint/2010/main" val="2713886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DDE13-73EA-333F-472F-CEE530A8D986}"/>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78890A2F-31A4-8C61-965E-0B6485B66AE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FAFE09D-C7B2-E853-F3DD-043E61AF13AE}"/>
              </a:ext>
            </a:extLst>
          </p:cNvPr>
          <p:cNvSpPr>
            <a:spLocks noGrp="1"/>
          </p:cNvSpPr>
          <p:nvPr>
            <p:ph type="dt" sz="half" idx="10"/>
          </p:nvPr>
        </p:nvSpPr>
        <p:spPr/>
        <p:txBody>
          <a:bodyPr/>
          <a:lstStyle/>
          <a:p>
            <a:fld id="{EB800D1E-D4B8-4C5E-846E-29C59AB12997}" type="datetimeFigureOut">
              <a:rPr lang="en-GB" smtClean="0"/>
              <a:t>22/11/2023</a:t>
            </a:fld>
            <a:endParaRPr lang="en-GB"/>
          </a:p>
        </p:txBody>
      </p:sp>
      <p:sp>
        <p:nvSpPr>
          <p:cNvPr id="5" name="Footer Placeholder 4">
            <a:extLst>
              <a:ext uri="{FF2B5EF4-FFF2-40B4-BE49-F238E27FC236}">
                <a16:creationId xmlns:a16="http://schemas.microsoft.com/office/drawing/2014/main" id="{F65DB26F-BE15-DBE4-FE9D-3FB68668CE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E39FB6-0C85-CBDA-028F-92EB139EDDC3}"/>
              </a:ext>
            </a:extLst>
          </p:cNvPr>
          <p:cNvSpPr>
            <a:spLocks noGrp="1"/>
          </p:cNvSpPr>
          <p:nvPr>
            <p:ph type="sldNum" sz="quarter" idx="12"/>
          </p:nvPr>
        </p:nvSpPr>
        <p:spPr/>
        <p:txBody>
          <a:bodyPr/>
          <a:lstStyle/>
          <a:p>
            <a:fld id="{6F34D40A-BD14-4B7D-A3B9-CB454EFB3FFE}" type="slidenum">
              <a:rPr lang="en-GB" smtClean="0"/>
              <a:t>‹#›</a:t>
            </a:fld>
            <a:endParaRPr lang="en-GB"/>
          </a:p>
        </p:txBody>
      </p:sp>
    </p:spTree>
    <p:extLst>
      <p:ext uri="{BB962C8B-B14F-4D97-AF65-F5344CB8AC3E}">
        <p14:creationId xmlns:p14="http://schemas.microsoft.com/office/powerpoint/2010/main" val="1414724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94A8E0-F4AC-997C-7991-36086261101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703F2D19-6326-C14B-83EB-CC5F93BA813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5CC25E0-5DD9-0327-6FFF-8E9C10E4DE87}"/>
              </a:ext>
            </a:extLst>
          </p:cNvPr>
          <p:cNvSpPr>
            <a:spLocks noGrp="1"/>
          </p:cNvSpPr>
          <p:nvPr>
            <p:ph type="dt" sz="half" idx="10"/>
          </p:nvPr>
        </p:nvSpPr>
        <p:spPr/>
        <p:txBody>
          <a:bodyPr/>
          <a:lstStyle/>
          <a:p>
            <a:fld id="{EB800D1E-D4B8-4C5E-846E-29C59AB12997}" type="datetimeFigureOut">
              <a:rPr lang="en-GB" smtClean="0"/>
              <a:t>22/11/2023</a:t>
            </a:fld>
            <a:endParaRPr lang="en-GB"/>
          </a:p>
        </p:txBody>
      </p:sp>
      <p:sp>
        <p:nvSpPr>
          <p:cNvPr id="5" name="Footer Placeholder 4">
            <a:extLst>
              <a:ext uri="{FF2B5EF4-FFF2-40B4-BE49-F238E27FC236}">
                <a16:creationId xmlns:a16="http://schemas.microsoft.com/office/drawing/2014/main" id="{072153D0-6646-0F11-B9DA-94DB6B0BEB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9E6214-D747-8970-5B51-249D026AB693}"/>
              </a:ext>
            </a:extLst>
          </p:cNvPr>
          <p:cNvSpPr>
            <a:spLocks noGrp="1"/>
          </p:cNvSpPr>
          <p:nvPr>
            <p:ph type="sldNum" sz="quarter" idx="12"/>
          </p:nvPr>
        </p:nvSpPr>
        <p:spPr/>
        <p:txBody>
          <a:bodyPr/>
          <a:lstStyle/>
          <a:p>
            <a:fld id="{6F34D40A-BD14-4B7D-A3B9-CB454EFB3FFE}" type="slidenum">
              <a:rPr lang="en-GB" smtClean="0"/>
              <a:t>‹#›</a:t>
            </a:fld>
            <a:endParaRPr lang="en-GB"/>
          </a:p>
        </p:txBody>
      </p:sp>
    </p:spTree>
    <p:extLst>
      <p:ext uri="{BB962C8B-B14F-4D97-AF65-F5344CB8AC3E}">
        <p14:creationId xmlns:p14="http://schemas.microsoft.com/office/powerpoint/2010/main" val="2822767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883FF52-4155-9807-BD20-29B9CB2B2984}"/>
              </a:ext>
            </a:extLst>
          </p:cNvPr>
          <p:cNvSpPr>
            <a:spLocks noGrp="1"/>
          </p:cNvSpPr>
          <p:nvPr>
            <p:ph type="ctrTitle" hasCustomPrompt="1"/>
          </p:nvPr>
        </p:nvSpPr>
        <p:spPr>
          <a:xfrm>
            <a:off x="896389" y="1052736"/>
            <a:ext cx="10363200" cy="648072"/>
          </a:xfrm>
          <a:prstGeom prst="rect">
            <a:avLst/>
          </a:prstGeom>
        </p:spPr>
        <p:txBody>
          <a:bodyPr/>
          <a:lstStyle>
            <a:lvl1pPr>
              <a:defRPr sz="3000" b="0" i="0">
                <a:latin typeface="+mj-lt"/>
              </a:defRPr>
            </a:lvl1pPr>
          </a:lstStyle>
          <a:p>
            <a:r>
              <a:rPr lang="en-GB"/>
              <a:t>Slide Heading in here</a:t>
            </a:r>
          </a:p>
        </p:txBody>
      </p:sp>
      <p:sp>
        <p:nvSpPr>
          <p:cNvPr id="7" name="Subtitle 2">
            <a:extLst>
              <a:ext uri="{FF2B5EF4-FFF2-40B4-BE49-F238E27FC236}">
                <a16:creationId xmlns:a16="http://schemas.microsoft.com/office/drawing/2014/main" id="{3A711479-3B3D-1F64-F6C2-74D175A0EE35}"/>
              </a:ext>
            </a:extLst>
          </p:cNvPr>
          <p:cNvSpPr>
            <a:spLocks noGrp="1"/>
          </p:cNvSpPr>
          <p:nvPr>
            <p:ph type="subTitle" idx="1" hasCustomPrompt="1"/>
          </p:nvPr>
        </p:nvSpPr>
        <p:spPr>
          <a:xfrm>
            <a:off x="896389" y="1988840"/>
            <a:ext cx="10363200" cy="3672408"/>
          </a:xfrm>
          <a:prstGeom prst="rect">
            <a:avLst/>
          </a:prstGeom>
        </p:spPr>
        <p:txBody>
          <a:bodyPr/>
          <a:lstStyle>
            <a:lvl1pPr marL="0" indent="0" algn="ctr">
              <a:buNone/>
              <a:defRPr sz="1400" b="0" i="0">
                <a:latin typeface="+mn-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Body text goes in here</a:t>
            </a:r>
            <a:endParaRPr lang="en-GB"/>
          </a:p>
        </p:txBody>
      </p:sp>
      <p:grpSp>
        <p:nvGrpSpPr>
          <p:cNvPr id="4" name="Group 3">
            <a:extLst>
              <a:ext uri="{FF2B5EF4-FFF2-40B4-BE49-F238E27FC236}">
                <a16:creationId xmlns:a16="http://schemas.microsoft.com/office/drawing/2014/main" id="{AE3B7B78-55A0-F21E-BAE6-E78708326172}"/>
              </a:ext>
            </a:extLst>
          </p:cNvPr>
          <p:cNvGrpSpPr/>
          <p:nvPr userDrawn="1"/>
        </p:nvGrpSpPr>
        <p:grpSpPr>
          <a:xfrm>
            <a:off x="4850677" y="6162725"/>
            <a:ext cx="6830612" cy="537503"/>
            <a:chOff x="3638007" y="6162724"/>
            <a:chExt cx="5122959" cy="537503"/>
          </a:xfrm>
        </p:grpSpPr>
        <p:pic>
          <p:nvPicPr>
            <p:cNvPr id="8" name="Picture 7">
              <a:extLst>
                <a:ext uri="{FF2B5EF4-FFF2-40B4-BE49-F238E27FC236}">
                  <a16:creationId xmlns:a16="http://schemas.microsoft.com/office/drawing/2014/main" id="{EC81D214-8B3C-E819-D39E-4C9FC7894B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7937" y="6237312"/>
              <a:ext cx="2473029" cy="370357"/>
            </a:xfrm>
            <a:prstGeom prst="rect">
              <a:avLst/>
            </a:prstGeom>
          </p:spPr>
        </p:pic>
        <p:pic>
          <p:nvPicPr>
            <p:cNvPr id="9" name="Picture 8">
              <a:extLst>
                <a:ext uri="{FF2B5EF4-FFF2-40B4-BE49-F238E27FC236}">
                  <a16:creationId xmlns:a16="http://schemas.microsoft.com/office/drawing/2014/main" id="{2B76DDD4-099C-20FB-85E9-32831C5B3C56}"/>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3638007" y="6162724"/>
              <a:ext cx="2300281" cy="537503"/>
            </a:xfrm>
            <a:prstGeom prst="rect">
              <a:avLst/>
            </a:prstGeom>
          </p:spPr>
        </p:pic>
      </p:grpSp>
    </p:spTree>
    <p:extLst>
      <p:ext uri="{BB962C8B-B14F-4D97-AF65-F5344CB8AC3E}">
        <p14:creationId xmlns:p14="http://schemas.microsoft.com/office/powerpoint/2010/main" val="32639322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96389" y="1700808"/>
            <a:ext cx="10363200" cy="648072"/>
          </a:xfrm>
          <a:prstGeom prst="rect">
            <a:avLst/>
          </a:prstGeom>
        </p:spPr>
        <p:txBody>
          <a:bodyPr/>
          <a:lstStyle>
            <a:lvl1pPr>
              <a:defRPr b="0" i="0">
                <a:latin typeface="+mj-lt"/>
              </a:defRPr>
            </a:lvl1pPr>
          </a:lstStyle>
          <a:p>
            <a:r>
              <a:rPr lang="en-GB"/>
              <a:t>Heading in here</a:t>
            </a:r>
          </a:p>
        </p:txBody>
      </p:sp>
      <p:sp>
        <p:nvSpPr>
          <p:cNvPr id="3" name="Subtitle 2"/>
          <p:cNvSpPr>
            <a:spLocks noGrp="1"/>
          </p:cNvSpPr>
          <p:nvPr>
            <p:ph type="subTitle" idx="1" hasCustomPrompt="1"/>
          </p:nvPr>
        </p:nvSpPr>
        <p:spPr>
          <a:xfrm>
            <a:off x="1810789" y="2924944"/>
            <a:ext cx="8534400" cy="504056"/>
          </a:xfrm>
          <a:prstGeom prst="rect">
            <a:avLst/>
          </a:prstGeom>
        </p:spPr>
        <p:txBody>
          <a:bodyPr/>
          <a:lstStyle>
            <a:lvl1pPr marL="0" indent="0" algn="ctr">
              <a:buNone/>
              <a:defRPr sz="2800">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Subheading in here</a:t>
            </a:r>
            <a:endParaRPr lang="en-GB"/>
          </a:p>
        </p:txBody>
      </p:sp>
      <p:grpSp>
        <p:nvGrpSpPr>
          <p:cNvPr id="5" name="Group 4">
            <a:extLst>
              <a:ext uri="{FF2B5EF4-FFF2-40B4-BE49-F238E27FC236}">
                <a16:creationId xmlns:a16="http://schemas.microsoft.com/office/drawing/2014/main" id="{C251F5B2-250D-9D9A-5BF0-5BF2CC7AC6B2}"/>
              </a:ext>
            </a:extLst>
          </p:cNvPr>
          <p:cNvGrpSpPr/>
          <p:nvPr userDrawn="1"/>
        </p:nvGrpSpPr>
        <p:grpSpPr>
          <a:xfrm>
            <a:off x="4850677" y="6162725"/>
            <a:ext cx="6830612" cy="537503"/>
            <a:chOff x="3638007" y="6162724"/>
            <a:chExt cx="5122959" cy="537503"/>
          </a:xfrm>
        </p:grpSpPr>
        <p:pic>
          <p:nvPicPr>
            <p:cNvPr id="13" name="Picture 12">
              <a:extLst>
                <a:ext uri="{FF2B5EF4-FFF2-40B4-BE49-F238E27FC236}">
                  <a16:creationId xmlns:a16="http://schemas.microsoft.com/office/drawing/2014/main" id="{680D7DE2-F8F9-F487-F5CC-5430DD26CF8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7937" y="6237312"/>
              <a:ext cx="2473029" cy="370357"/>
            </a:xfrm>
            <a:prstGeom prst="rect">
              <a:avLst/>
            </a:prstGeom>
          </p:spPr>
        </p:pic>
        <p:pic>
          <p:nvPicPr>
            <p:cNvPr id="4" name="Picture 3">
              <a:extLst>
                <a:ext uri="{FF2B5EF4-FFF2-40B4-BE49-F238E27FC236}">
                  <a16:creationId xmlns:a16="http://schemas.microsoft.com/office/drawing/2014/main" id="{602B1D58-BB11-1D24-98D1-E85BA9AF61E7}"/>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3638007" y="6162724"/>
              <a:ext cx="2300281" cy="537503"/>
            </a:xfrm>
            <a:prstGeom prst="rect">
              <a:avLst/>
            </a:prstGeom>
          </p:spPr>
        </p:pic>
      </p:grpSp>
    </p:spTree>
    <p:extLst>
      <p:ext uri="{BB962C8B-B14F-4D97-AF65-F5344CB8AC3E}">
        <p14:creationId xmlns:p14="http://schemas.microsoft.com/office/powerpoint/2010/main" val="31606996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408" userDrawn="1">
          <p15:clr>
            <a:srgbClr val="FBAE40"/>
          </p15:clr>
        </p15:guide>
        <p15:guide id="4" pos="33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0BEE5-E8AC-2A82-1F41-6172590C126A}"/>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D5535C9-30EC-A75C-4B7E-04D1F686752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DF92EB3-545E-D245-1551-5C2DD86FA36E}"/>
              </a:ext>
            </a:extLst>
          </p:cNvPr>
          <p:cNvSpPr>
            <a:spLocks noGrp="1"/>
          </p:cNvSpPr>
          <p:nvPr>
            <p:ph type="dt" sz="half" idx="10"/>
          </p:nvPr>
        </p:nvSpPr>
        <p:spPr/>
        <p:txBody>
          <a:bodyPr/>
          <a:lstStyle/>
          <a:p>
            <a:fld id="{EB800D1E-D4B8-4C5E-846E-29C59AB12997}" type="datetimeFigureOut">
              <a:rPr lang="en-GB" smtClean="0"/>
              <a:t>22/11/2023</a:t>
            </a:fld>
            <a:endParaRPr lang="en-GB"/>
          </a:p>
        </p:txBody>
      </p:sp>
      <p:sp>
        <p:nvSpPr>
          <p:cNvPr id="5" name="Footer Placeholder 4">
            <a:extLst>
              <a:ext uri="{FF2B5EF4-FFF2-40B4-BE49-F238E27FC236}">
                <a16:creationId xmlns:a16="http://schemas.microsoft.com/office/drawing/2014/main" id="{986D0199-8FD0-812D-361B-941A7E6C2E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9F8485-5499-5787-BBA9-F43DACFB420B}"/>
              </a:ext>
            </a:extLst>
          </p:cNvPr>
          <p:cNvSpPr>
            <a:spLocks noGrp="1"/>
          </p:cNvSpPr>
          <p:nvPr>
            <p:ph type="sldNum" sz="quarter" idx="12"/>
          </p:nvPr>
        </p:nvSpPr>
        <p:spPr/>
        <p:txBody>
          <a:bodyPr/>
          <a:lstStyle/>
          <a:p>
            <a:fld id="{6F34D40A-BD14-4B7D-A3B9-CB454EFB3FFE}" type="slidenum">
              <a:rPr lang="en-GB" smtClean="0"/>
              <a:t>‹#›</a:t>
            </a:fld>
            <a:endParaRPr lang="en-GB"/>
          </a:p>
        </p:txBody>
      </p:sp>
    </p:spTree>
    <p:extLst>
      <p:ext uri="{BB962C8B-B14F-4D97-AF65-F5344CB8AC3E}">
        <p14:creationId xmlns:p14="http://schemas.microsoft.com/office/powerpoint/2010/main" val="819086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89031-329C-A4BE-83A3-BFED9361382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BB14C41C-59F1-A605-DBA6-D87FE6004D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D1C7B12-CDA4-F164-0AEC-C146DF916728}"/>
              </a:ext>
            </a:extLst>
          </p:cNvPr>
          <p:cNvSpPr>
            <a:spLocks noGrp="1"/>
          </p:cNvSpPr>
          <p:nvPr>
            <p:ph type="dt" sz="half" idx="10"/>
          </p:nvPr>
        </p:nvSpPr>
        <p:spPr/>
        <p:txBody>
          <a:bodyPr/>
          <a:lstStyle/>
          <a:p>
            <a:fld id="{EB800D1E-D4B8-4C5E-846E-29C59AB12997}" type="datetimeFigureOut">
              <a:rPr lang="en-GB" smtClean="0"/>
              <a:t>22/11/2023</a:t>
            </a:fld>
            <a:endParaRPr lang="en-GB"/>
          </a:p>
        </p:txBody>
      </p:sp>
      <p:sp>
        <p:nvSpPr>
          <p:cNvPr id="5" name="Footer Placeholder 4">
            <a:extLst>
              <a:ext uri="{FF2B5EF4-FFF2-40B4-BE49-F238E27FC236}">
                <a16:creationId xmlns:a16="http://schemas.microsoft.com/office/drawing/2014/main" id="{83CB3022-2A85-B432-D9CF-A8260B5D31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DF51F8-3124-48A1-1720-865EBAE8CF94}"/>
              </a:ext>
            </a:extLst>
          </p:cNvPr>
          <p:cNvSpPr>
            <a:spLocks noGrp="1"/>
          </p:cNvSpPr>
          <p:nvPr>
            <p:ph type="sldNum" sz="quarter" idx="12"/>
          </p:nvPr>
        </p:nvSpPr>
        <p:spPr/>
        <p:txBody>
          <a:bodyPr/>
          <a:lstStyle/>
          <a:p>
            <a:fld id="{6F34D40A-BD14-4B7D-A3B9-CB454EFB3FFE}" type="slidenum">
              <a:rPr lang="en-GB" smtClean="0"/>
              <a:t>‹#›</a:t>
            </a:fld>
            <a:endParaRPr lang="en-GB"/>
          </a:p>
        </p:txBody>
      </p:sp>
    </p:spTree>
    <p:extLst>
      <p:ext uri="{BB962C8B-B14F-4D97-AF65-F5344CB8AC3E}">
        <p14:creationId xmlns:p14="http://schemas.microsoft.com/office/powerpoint/2010/main" val="2528550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38186-07FC-5D00-2D99-2311106EF1D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83E72435-71E5-57FA-28B2-FEFD98D93F2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F65C7536-7D15-678E-D424-46AC19B480F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1C1D90A0-FDFF-67A1-6A4D-775833E7CCFF}"/>
              </a:ext>
            </a:extLst>
          </p:cNvPr>
          <p:cNvSpPr>
            <a:spLocks noGrp="1"/>
          </p:cNvSpPr>
          <p:nvPr>
            <p:ph type="dt" sz="half" idx="10"/>
          </p:nvPr>
        </p:nvSpPr>
        <p:spPr/>
        <p:txBody>
          <a:bodyPr/>
          <a:lstStyle/>
          <a:p>
            <a:fld id="{EB800D1E-D4B8-4C5E-846E-29C59AB12997}" type="datetimeFigureOut">
              <a:rPr lang="en-GB" smtClean="0"/>
              <a:t>22/11/2023</a:t>
            </a:fld>
            <a:endParaRPr lang="en-GB"/>
          </a:p>
        </p:txBody>
      </p:sp>
      <p:sp>
        <p:nvSpPr>
          <p:cNvPr id="6" name="Footer Placeholder 5">
            <a:extLst>
              <a:ext uri="{FF2B5EF4-FFF2-40B4-BE49-F238E27FC236}">
                <a16:creationId xmlns:a16="http://schemas.microsoft.com/office/drawing/2014/main" id="{BFFCD6A8-6FD1-4B20-BE41-9177111F92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E2F1717-2384-5842-1E89-875F05580FCA}"/>
              </a:ext>
            </a:extLst>
          </p:cNvPr>
          <p:cNvSpPr>
            <a:spLocks noGrp="1"/>
          </p:cNvSpPr>
          <p:nvPr>
            <p:ph type="sldNum" sz="quarter" idx="12"/>
          </p:nvPr>
        </p:nvSpPr>
        <p:spPr/>
        <p:txBody>
          <a:bodyPr/>
          <a:lstStyle/>
          <a:p>
            <a:fld id="{6F34D40A-BD14-4B7D-A3B9-CB454EFB3FFE}" type="slidenum">
              <a:rPr lang="en-GB" smtClean="0"/>
              <a:t>‹#›</a:t>
            </a:fld>
            <a:endParaRPr lang="en-GB"/>
          </a:p>
        </p:txBody>
      </p:sp>
    </p:spTree>
    <p:extLst>
      <p:ext uri="{BB962C8B-B14F-4D97-AF65-F5344CB8AC3E}">
        <p14:creationId xmlns:p14="http://schemas.microsoft.com/office/powerpoint/2010/main" val="241410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9A08B-9BD0-AD70-9B32-57DF2A1EA728}"/>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0F19BE84-22FB-31EE-17F6-D97EC17121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65150BA-0FC0-54CC-0A48-C042E568489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9EBA80CB-1DF4-81ED-D459-FA5E93DEC4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164D18C-9E70-0232-2A31-FD1AAB6ED87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5D753561-1F19-D978-A0C4-DC86F35D111B}"/>
              </a:ext>
            </a:extLst>
          </p:cNvPr>
          <p:cNvSpPr>
            <a:spLocks noGrp="1"/>
          </p:cNvSpPr>
          <p:nvPr>
            <p:ph type="dt" sz="half" idx="10"/>
          </p:nvPr>
        </p:nvSpPr>
        <p:spPr/>
        <p:txBody>
          <a:bodyPr/>
          <a:lstStyle/>
          <a:p>
            <a:fld id="{EB800D1E-D4B8-4C5E-846E-29C59AB12997}" type="datetimeFigureOut">
              <a:rPr lang="en-GB" smtClean="0"/>
              <a:t>22/11/2023</a:t>
            </a:fld>
            <a:endParaRPr lang="en-GB"/>
          </a:p>
        </p:txBody>
      </p:sp>
      <p:sp>
        <p:nvSpPr>
          <p:cNvPr id="8" name="Footer Placeholder 7">
            <a:extLst>
              <a:ext uri="{FF2B5EF4-FFF2-40B4-BE49-F238E27FC236}">
                <a16:creationId xmlns:a16="http://schemas.microsoft.com/office/drawing/2014/main" id="{DB9776DA-1C88-41EC-4902-61E257C0367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C2C427B-884C-F433-687E-682DF1A612A3}"/>
              </a:ext>
            </a:extLst>
          </p:cNvPr>
          <p:cNvSpPr>
            <a:spLocks noGrp="1"/>
          </p:cNvSpPr>
          <p:nvPr>
            <p:ph type="sldNum" sz="quarter" idx="12"/>
          </p:nvPr>
        </p:nvSpPr>
        <p:spPr/>
        <p:txBody>
          <a:bodyPr/>
          <a:lstStyle/>
          <a:p>
            <a:fld id="{6F34D40A-BD14-4B7D-A3B9-CB454EFB3FFE}" type="slidenum">
              <a:rPr lang="en-GB" smtClean="0"/>
              <a:t>‹#›</a:t>
            </a:fld>
            <a:endParaRPr lang="en-GB"/>
          </a:p>
        </p:txBody>
      </p:sp>
    </p:spTree>
    <p:extLst>
      <p:ext uri="{BB962C8B-B14F-4D97-AF65-F5344CB8AC3E}">
        <p14:creationId xmlns:p14="http://schemas.microsoft.com/office/powerpoint/2010/main" val="1133335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E5AE1-3F24-14AF-456B-796C4EB9CDD4}"/>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14AF07DE-F520-644C-BCED-2A865B2562D5}"/>
              </a:ext>
            </a:extLst>
          </p:cNvPr>
          <p:cNvSpPr>
            <a:spLocks noGrp="1"/>
          </p:cNvSpPr>
          <p:nvPr>
            <p:ph type="dt" sz="half" idx="10"/>
          </p:nvPr>
        </p:nvSpPr>
        <p:spPr/>
        <p:txBody>
          <a:bodyPr/>
          <a:lstStyle/>
          <a:p>
            <a:fld id="{EB800D1E-D4B8-4C5E-846E-29C59AB12997}" type="datetimeFigureOut">
              <a:rPr lang="en-GB" smtClean="0"/>
              <a:t>22/11/2023</a:t>
            </a:fld>
            <a:endParaRPr lang="en-GB"/>
          </a:p>
        </p:txBody>
      </p:sp>
      <p:sp>
        <p:nvSpPr>
          <p:cNvPr id="4" name="Footer Placeholder 3">
            <a:extLst>
              <a:ext uri="{FF2B5EF4-FFF2-40B4-BE49-F238E27FC236}">
                <a16:creationId xmlns:a16="http://schemas.microsoft.com/office/drawing/2014/main" id="{3A925704-CFFD-9CCB-3D94-C41D036576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3D589C6-1C66-385A-D6B9-5B44FF591EC9}"/>
              </a:ext>
            </a:extLst>
          </p:cNvPr>
          <p:cNvSpPr>
            <a:spLocks noGrp="1"/>
          </p:cNvSpPr>
          <p:nvPr>
            <p:ph type="sldNum" sz="quarter" idx="12"/>
          </p:nvPr>
        </p:nvSpPr>
        <p:spPr/>
        <p:txBody>
          <a:bodyPr/>
          <a:lstStyle/>
          <a:p>
            <a:fld id="{6F34D40A-BD14-4B7D-A3B9-CB454EFB3FFE}" type="slidenum">
              <a:rPr lang="en-GB" smtClean="0"/>
              <a:t>‹#›</a:t>
            </a:fld>
            <a:endParaRPr lang="en-GB"/>
          </a:p>
        </p:txBody>
      </p:sp>
    </p:spTree>
    <p:extLst>
      <p:ext uri="{BB962C8B-B14F-4D97-AF65-F5344CB8AC3E}">
        <p14:creationId xmlns:p14="http://schemas.microsoft.com/office/powerpoint/2010/main" val="3753034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A43637-D0A6-D7EA-5D5E-D090141206B0}"/>
              </a:ext>
            </a:extLst>
          </p:cNvPr>
          <p:cNvSpPr>
            <a:spLocks noGrp="1"/>
          </p:cNvSpPr>
          <p:nvPr>
            <p:ph type="dt" sz="half" idx="10"/>
          </p:nvPr>
        </p:nvSpPr>
        <p:spPr/>
        <p:txBody>
          <a:bodyPr/>
          <a:lstStyle/>
          <a:p>
            <a:fld id="{EB800D1E-D4B8-4C5E-846E-29C59AB12997}" type="datetimeFigureOut">
              <a:rPr lang="en-GB" smtClean="0"/>
              <a:t>22/11/2023</a:t>
            </a:fld>
            <a:endParaRPr lang="en-GB"/>
          </a:p>
        </p:txBody>
      </p:sp>
      <p:sp>
        <p:nvSpPr>
          <p:cNvPr id="3" name="Footer Placeholder 2">
            <a:extLst>
              <a:ext uri="{FF2B5EF4-FFF2-40B4-BE49-F238E27FC236}">
                <a16:creationId xmlns:a16="http://schemas.microsoft.com/office/drawing/2014/main" id="{3AD9B2E6-56BA-44B9-1F52-B1E2CB06E14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AE184FE-DDE1-B1FD-52D9-219DF391F0B1}"/>
              </a:ext>
            </a:extLst>
          </p:cNvPr>
          <p:cNvSpPr>
            <a:spLocks noGrp="1"/>
          </p:cNvSpPr>
          <p:nvPr>
            <p:ph type="sldNum" sz="quarter" idx="12"/>
          </p:nvPr>
        </p:nvSpPr>
        <p:spPr/>
        <p:txBody>
          <a:bodyPr/>
          <a:lstStyle/>
          <a:p>
            <a:fld id="{6F34D40A-BD14-4B7D-A3B9-CB454EFB3FFE}" type="slidenum">
              <a:rPr lang="en-GB" smtClean="0"/>
              <a:t>‹#›</a:t>
            </a:fld>
            <a:endParaRPr lang="en-GB"/>
          </a:p>
        </p:txBody>
      </p:sp>
    </p:spTree>
    <p:extLst>
      <p:ext uri="{BB962C8B-B14F-4D97-AF65-F5344CB8AC3E}">
        <p14:creationId xmlns:p14="http://schemas.microsoft.com/office/powerpoint/2010/main" val="2004543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B9EE9-1D88-7801-7D76-4423418E375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DB358584-DEDB-7BC9-6E78-4EA5916A09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A459B1C8-CE6E-E2E3-5164-D34374E538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7A1A461-0673-3FEE-AEC0-57E4DFC15BA7}"/>
              </a:ext>
            </a:extLst>
          </p:cNvPr>
          <p:cNvSpPr>
            <a:spLocks noGrp="1"/>
          </p:cNvSpPr>
          <p:nvPr>
            <p:ph type="dt" sz="half" idx="10"/>
          </p:nvPr>
        </p:nvSpPr>
        <p:spPr/>
        <p:txBody>
          <a:bodyPr/>
          <a:lstStyle/>
          <a:p>
            <a:fld id="{EB800D1E-D4B8-4C5E-846E-29C59AB12997}" type="datetimeFigureOut">
              <a:rPr lang="en-GB" smtClean="0"/>
              <a:t>22/11/2023</a:t>
            </a:fld>
            <a:endParaRPr lang="en-GB"/>
          </a:p>
        </p:txBody>
      </p:sp>
      <p:sp>
        <p:nvSpPr>
          <p:cNvPr id="6" name="Footer Placeholder 5">
            <a:extLst>
              <a:ext uri="{FF2B5EF4-FFF2-40B4-BE49-F238E27FC236}">
                <a16:creationId xmlns:a16="http://schemas.microsoft.com/office/drawing/2014/main" id="{3185BFE5-0A0B-6458-2BA0-F47A4FDACC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B8B17AE-1097-485A-59C6-EAD5E900C280}"/>
              </a:ext>
            </a:extLst>
          </p:cNvPr>
          <p:cNvSpPr>
            <a:spLocks noGrp="1"/>
          </p:cNvSpPr>
          <p:nvPr>
            <p:ph type="sldNum" sz="quarter" idx="12"/>
          </p:nvPr>
        </p:nvSpPr>
        <p:spPr/>
        <p:txBody>
          <a:bodyPr/>
          <a:lstStyle/>
          <a:p>
            <a:fld id="{6F34D40A-BD14-4B7D-A3B9-CB454EFB3FFE}" type="slidenum">
              <a:rPr lang="en-GB" smtClean="0"/>
              <a:t>‹#›</a:t>
            </a:fld>
            <a:endParaRPr lang="en-GB"/>
          </a:p>
        </p:txBody>
      </p:sp>
    </p:spTree>
    <p:extLst>
      <p:ext uri="{BB962C8B-B14F-4D97-AF65-F5344CB8AC3E}">
        <p14:creationId xmlns:p14="http://schemas.microsoft.com/office/powerpoint/2010/main" val="2918752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CE51F-CBE2-39EF-E003-B82EC6895EE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DCF69F93-1C8B-3A49-FF75-52D032C704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383248F-C2AB-E18B-6768-B7C6385827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0DC2416-6BE9-313E-B3C6-8B9E2FF5FB47}"/>
              </a:ext>
            </a:extLst>
          </p:cNvPr>
          <p:cNvSpPr>
            <a:spLocks noGrp="1"/>
          </p:cNvSpPr>
          <p:nvPr>
            <p:ph type="dt" sz="half" idx="10"/>
          </p:nvPr>
        </p:nvSpPr>
        <p:spPr/>
        <p:txBody>
          <a:bodyPr/>
          <a:lstStyle/>
          <a:p>
            <a:fld id="{EB800D1E-D4B8-4C5E-846E-29C59AB12997}" type="datetimeFigureOut">
              <a:rPr lang="en-GB" smtClean="0"/>
              <a:t>22/11/2023</a:t>
            </a:fld>
            <a:endParaRPr lang="en-GB"/>
          </a:p>
        </p:txBody>
      </p:sp>
      <p:sp>
        <p:nvSpPr>
          <p:cNvPr id="6" name="Footer Placeholder 5">
            <a:extLst>
              <a:ext uri="{FF2B5EF4-FFF2-40B4-BE49-F238E27FC236}">
                <a16:creationId xmlns:a16="http://schemas.microsoft.com/office/drawing/2014/main" id="{CBA135E3-54E8-162D-8B09-F57AFEACF23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74BBA1-A7A6-F8B6-5D67-76C7B4EF65F2}"/>
              </a:ext>
            </a:extLst>
          </p:cNvPr>
          <p:cNvSpPr>
            <a:spLocks noGrp="1"/>
          </p:cNvSpPr>
          <p:nvPr>
            <p:ph type="sldNum" sz="quarter" idx="12"/>
          </p:nvPr>
        </p:nvSpPr>
        <p:spPr/>
        <p:txBody>
          <a:bodyPr/>
          <a:lstStyle/>
          <a:p>
            <a:fld id="{6F34D40A-BD14-4B7D-A3B9-CB454EFB3FFE}" type="slidenum">
              <a:rPr lang="en-GB" smtClean="0"/>
              <a:t>‹#›</a:t>
            </a:fld>
            <a:endParaRPr lang="en-GB"/>
          </a:p>
        </p:txBody>
      </p:sp>
    </p:spTree>
    <p:extLst>
      <p:ext uri="{BB962C8B-B14F-4D97-AF65-F5344CB8AC3E}">
        <p14:creationId xmlns:p14="http://schemas.microsoft.com/office/powerpoint/2010/main" val="1866478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143FF4-6B68-B7EE-D38B-EEA016050B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76443913-BA19-B178-23EA-12F27617EA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2EDF41C-3A7C-B8B1-BF36-3496684259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800D1E-D4B8-4C5E-846E-29C59AB12997}" type="datetimeFigureOut">
              <a:rPr lang="en-GB" smtClean="0"/>
              <a:t>22/11/2023</a:t>
            </a:fld>
            <a:endParaRPr lang="en-GB"/>
          </a:p>
        </p:txBody>
      </p:sp>
      <p:sp>
        <p:nvSpPr>
          <p:cNvPr id="5" name="Footer Placeholder 4">
            <a:extLst>
              <a:ext uri="{FF2B5EF4-FFF2-40B4-BE49-F238E27FC236}">
                <a16:creationId xmlns:a16="http://schemas.microsoft.com/office/drawing/2014/main" id="{6E6E99E1-6445-D0A7-8714-2AE36F9FA0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CE08AD4-2AB3-6CC2-213C-D3AC6D8AF9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34D40A-BD14-4B7D-A3B9-CB454EFB3FFE}" type="slidenum">
              <a:rPr lang="en-GB" smtClean="0"/>
              <a:t>‹#›</a:t>
            </a:fld>
            <a:endParaRPr lang="en-GB"/>
          </a:p>
        </p:txBody>
      </p:sp>
    </p:spTree>
    <p:extLst>
      <p:ext uri="{BB962C8B-B14F-4D97-AF65-F5344CB8AC3E}">
        <p14:creationId xmlns:p14="http://schemas.microsoft.com/office/powerpoint/2010/main" val="3227966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49" r:id="rId2"/>
  </p:sldLayoutIdLst>
  <p:txStyles>
    <p:titleStyle>
      <a:lvl1pPr algn="ctr" rtl="0" eaLnBrk="1" fontAlgn="base" hangingPunct="1">
        <a:spcBef>
          <a:spcPct val="0"/>
        </a:spcBef>
        <a:spcAft>
          <a:spcPct val="0"/>
        </a:spcAft>
        <a:defRPr sz="4400" baseline="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8" Type="http://schemas.openxmlformats.org/officeDocument/2006/relationships/hyperlink" Target="https://www.therapeutics.scot.nhs.uk/wp-content/uploads/2018/09/Polypharmacy-Guidance-2018.pdf" TargetMode="External"/><Relationship Id="rId13" Type="http://schemas.openxmlformats.org/officeDocument/2006/relationships/hyperlink" Target="https://www.midyorks.nhs.uk/download.cfm?doc=docm93jijm4n2783" TargetMode="External"/><Relationship Id="rId18" Type="http://schemas.openxmlformats.org/officeDocument/2006/relationships/slide" Target="slide5.xml"/><Relationship Id="rId3" Type="http://schemas.microsoft.com/office/2018/10/relationships/comments" Target="../comments/modernComment_11F_BF21EB7A.xml"/><Relationship Id="rId7" Type="http://schemas.openxmlformats.org/officeDocument/2006/relationships/hyperlink" Target="https://www.respelearning.scot/topic-2-assessment-and-common-lung-diseases/common-lung-diseases/dysfunctional-breathing" TargetMode="External"/><Relationship Id="rId12" Type="http://schemas.openxmlformats.org/officeDocument/2006/relationships/hyperlink" Target="https://www.gov.scot/publications/mental-health-scotland-improving-physical-health-well-being-those-experiencing-mental-illness/" TargetMode="External"/><Relationship Id="rId17" Type="http://schemas.openxmlformats.org/officeDocument/2006/relationships/hyperlink" Target="https://view.officeapps.live.com/op/view.aspx?src=https%3A%2F%2Fwww.therapeutics.scot.nhs.uk%2Fwp-content%2Fuploads%2F2022%2F02%2FSTU-Installation-Guide-2021.docx&amp;wdOrigin=BROWSELINK" TargetMode="External"/><Relationship Id="rId2" Type="http://schemas.openxmlformats.org/officeDocument/2006/relationships/notesSlide" Target="../notesSlides/notesSlide9.xml"/><Relationship Id="rId16" Type="http://schemas.openxmlformats.org/officeDocument/2006/relationships/hyperlink" Target="https://publichealthscotland.scot/publications/national-therapeutic-indicators-data-visualisation/national-therapeutic-indicators-data-visualisation-data-to-september-2022/dashboard-data-to-september-2022/" TargetMode="External"/><Relationship Id="rId1" Type="http://schemas.openxmlformats.org/officeDocument/2006/relationships/slideLayout" Target="../slideLayouts/slideLayout2.xml"/><Relationship Id="rId6" Type="http://schemas.openxmlformats.org/officeDocument/2006/relationships/hyperlink" Target="https://cks.nice.org.uk/topics/chronic-obstructive-pulmonary-disease/diagnosis/diagnosis-copd/" TargetMode="External"/><Relationship Id="rId11" Type="http://schemas.openxmlformats.org/officeDocument/2006/relationships/hyperlink" Target="https://patient.info/doctor/generalised-anxiety-disorder-assessment-gad-7" TargetMode="External"/><Relationship Id="rId5" Type="http://schemas.openxmlformats.org/officeDocument/2006/relationships/hyperlink" Target="https://learn.nes.nhs.scot/40058/quality-improvement-zone/improvement-journey/project-planning-and-management/project-planning" TargetMode="External"/><Relationship Id="rId15" Type="http://schemas.openxmlformats.org/officeDocument/2006/relationships/hyperlink" Target="https://www.asthmaandlung.org.uk/inhaler-choices" TargetMode="External"/><Relationship Id="rId10" Type="http://schemas.openxmlformats.org/officeDocument/2006/relationships/hyperlink" Target="https://qxmd.com/calculate/calculator_476/patient-health-questionnaire-4-phq-4" TargetMode="External"/><Relationship Id="rId19" Type="http://schemas.openxmlformats.org/officeDocument/2006/relationships/slide" Target="slide4.xml"/><Relationship Id="rId4" Type="http://schemas.openxmlformats.org/officeDocument/2006/relationships/hyperlink" Target="https://learn.nes.nhs.scot/822" TargetMode="External"/><Relationship Id="rId9" Type="http://schemas.openxmlformats.org/officeDocument/2006/relationships/hyperlink" Target="https://patient.info/doctor/patient-health-questionnaire-phq-9" TargetMode="External"/><Relationship Id="rId14" Type="http://schemas.openxmlformats.org/officeDocument/2006/relationships/hyperlink" Target="https://shop.asthmaandlung.org.uk/collections/health-advice-resources/products/all-about-asthma-easy-read"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asthmaandlung.org.uk/living-with/inhaler-videos" TargetMode="External"/><Relationship Id="rId13" Type="http://schemas.openxmlformats.org/officeDocument/2006/relationships/hyperlink" Target="https://www.aliss.org/" TargetMode="External"/><Relationship Id="rId18" Type="http://schemas.openxmlformats.org/officeDocument/2006/relationships/hyperlink" Target="https://www.asthmaandlung.org.uk/living-with/air-pollution/lower-risk#top-tips-for-high-pollution-days" TargetMode="External"/><Relationship Id="rId3" Type="http://schemas.microsoft.com/office/2018/10/relationships/comments" Target="../comments/modernComment_121_48B48EF.xml"/><Relationship Id="rId21" Type="http://schemas.openxmlformats.org/officeDocument/2006/relationships/slide" Target="slide4.xml"/><Relationship Id="rId7" Type="http://schemas.openxmlformats.org/officeDocument/2006/relationships/hyperlink" Target="https://mylungsmylife.org/" TargetMode="External"/><Relationship Id="rId12" Type="http://schemas.openxmlformats.org/officeDocument/2006/relationships/hyperlink" Target="https://shop.asthmaandlung.org.uk/products/copd-self-management-plan" TargetMode="External"/><Relationship Id="rId17" Type="http://schemas.openxmlformats.org/officeDocument/2006/relationships/hyperlink" Target="https://www.metoffice.gov.uk/weather/guides/air-quality" TargetMode="External"/><Relationship Id="rId2" Type="http://schemas.openxmlformats.org/officeDocument/2006/relationships/notesSlide" Target="../notesSlides/notesSlide10.xml"/><Relationship Id="rId16" Type="http://schemas.openxmlformats.org/officeDocument/2006/relationships/hyperlink" Target="https://uk-air.defra.gov.uk/forecasting/" TargetMode="External"/><Relationship Id="rId20"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hyperlink" Target="https://www.whatmatterstoyou.scot/" TargetMode="External"/><Relationship Id="rId11" Type="http://schemas.openxmlformats.org/officeDocument/2006/relationships/hyperlink" Target="https://www.chss.org.uk/documents/2020/03/traffic-lights-for-copd.pdf" TargetMode="External"/><Relationship Id="rId5" Type="http://schemas.openxmlformats.org/officeDocument/2006/relationships/hyperlink" Target="https://www.polypharmacy.scot.nhs.uk/" TargetMode="External"/><Relationship Id="rId15" Type="http://schemas.openxmlformats.org/officeDocument/2006/relationships/hyperlink" Target="https://www.nhsinform.scot/healthy-living/stopping-smoking/help-to-stop/local-help-to-stop-smoking" TargetMode="External"/><Relationship Id="rId10" Type="http://schemas.openxmlformats.org/officeDocument/2006/relationships/hyperlink" Target="https://www.asthma.org.uk/advice/manage-your-asthma/action-plan/" TargetMode="External"/><Relationship Id="rId19" Type="http://schemas.openxmlformats.org/officeDocument/2006/relationships/hyperlink" Target="https://www.who.int/europe/publications/i/item/9789289041683" TargetMode="External"/><Relationship Id="rId4" Type="http://schemas.openxmlformats.org/officeDocument/2006/relationships/hyperlink" Target="https://www.asthma.org.uk/conditions/asthma/manage/asthma-review#:~:text=Ten%20top%20tips%20to%20get%20the%20best%20from,inhaler%20can%20make%20a%20big%20difference.%20More%20items" TargetMode="External"/><Relationship Id="rId9" Type="http://schemas.openxmlformats.org/officeDocument/2006/relationships/hyperlink" Target="https://s40639.pcdn.co/wp-content/uploads/Inhaler-technique-A3-Poster-Final.pdf" TargetMode="External"/><Relationship Id="rId14" Type="http://schemas.openxmlformats.org/officeDocument/2006/relationships/hyperlink" Target="https://www.asthma.org.uk/advice/manage-your-asthma/quit-smoking/"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pcrs-uk.org/greener-respiratory-pathway" TargetMode="External"/><Relationship Id="rId13" Type="http://schemas.openxmlformats.org/officeDocument/2006/relationships/hyperlink" Target="https://www.greenerpractice.co.uk/high-quality-and-low-carbon-asthma-care/projects/disposal/" TargetMode="External"/><Relationship Id="rId3" Type="http://schemas.microsoft.com/office/2018/10/relationships/comments" Target="../comments/modernComment_124_784508BA.xml"/><Relationship Id="rId7" Type="http://schemas.openxmlformats.org/officeDocument/2006/relationships/hyperlink" Target="https://s40639.pcdn.co/wp-content/uploads/Reducing-Carbon-Footprint-of-Inhaler-Prescribing-v3.3.2.pdf" TargetMode="External"/><Relationship Id="rId12" Type="http://schemas.openxmlformats.org/officeDocument/2006/relationships/hyperlink" Target="https://youtu.be/ZnQUatUpBW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file:///C:\Users\z621644\Downloads\Environment%20and%20Lung%20Health%20Position%20Statement%202020.pdf" TargetMode="External"/><Relationship Id="rId11" Type="http://schemas.openxmlformats.org/officeDocument/2006/relationships/hyperlink" Target="https://youtu.be/127FWrVJRn0" TargetMode="External"/><Relationship Id="rId5" Type="http://schemas.openxmlformats.org/officeDocument/2006/relationships/hyperlink" Target="https://learn.nes.nhs.scot/40058/quality-improvement-zone/improvement-journey/project-planning-and-management/project-planning" TargetMode="External"/><Relationship Id="rId15" Type="http://schemas.openxmlformats.org/officeDocument/2006/relationships/slide" Target="slide4.xml"/><Relationship Id="rId10" Type="http://schemas.openxmlformats.org/officeDocument/2006/relationships/hyperlink" Target="https://youtu.be/ZEeK7bC3rdo" TargetMode="External"/><Relationship Id="rId4" Type="http://schemas.openxmlformats.org/officeDocument/2006/relationships/hyperlink" Target="https://learn.nes.nhs.scot/822" TargetMode="External"/><Relationship Id="rId9" Type="http://schemas.openxmlformats.org/officeDocument/2006/relationships/hyperlink" Target="https://www.youtube.com/watch?v=LPLfj0Jvvtw" TargetMode="External"/><Relationship Id="rId14" Type="http://schemas.openxmlformats.org/officeDocument/2006/relationships/slide" Target="slide5.xml"/></Relationships>
</file>

<file path=ppt/slides/_rels/slide13.xml.rels><?xml version="1.0" encoding="UTF-8" standalone="yes"?>
<Relationships xmlns="http://schemas.openxmlformats.org/package/2006/relationships"><Relationship Id="rId8" Type="http://schemas.openxmlformats.org/officeDocument/2006/relationships/hyperlink" Target="http://www.escro.co.uk/STU.htm" TargetMode="External"/><Relationship Id="rId3" Type="http://schemas.openxmlformats.org/officeDocument/2006/relationships/slide" Target="slide13.xml"/><Relationship Id="rId7" Type="http://schemas.openxmlformats.org/officeDocument/2006/relationships/hyperlink" Target="https://learn.nes.nhs.scot/3138/quality-improvement-zone/qi-tools/measurement-pla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learn.nes.nhs.scot/2278/quality-improvement-zone/qi-tools/driver-diagram" TargetMode="External"/><Relationship Id="rId11" Type="http://schemas.openxmlformats.org/officeDocument/2006/relationships/slide" Target="slide4.xml"/><Relationship Id="rId5" Type="http://schemas.openxmlformats.org/officeDocument/2006/relationships/hyperlink" Target="https://learn.nes.nhs.scot/2348" TargetMode="External"/><Relationship Id="rId10" Type="http://schemas.openxmlformats.org/officeDocument/2006/relationships/slide" Target="slide5.xml"/><Relationship Id="rId4" Type="http://schemas.openxmlformats.org/officeDocument/2006/relationships/hyperlink" Target="https://learn.nes.nhs.scot/2272/quality-improvement-zone/qi-tools/test-page" TargetMode="External"/><Relationship Id="rId9" Type="http://schemas.openxmlformats.org/officeDocument/2006/relationships/hyperlink" Target="https://publichealthscotland.scot/publications/national-therapeutic-indicators-data-visualisation/national-therapeutic-indicators-data-visualisation-data-to-september-2022/dashboard-data-to-september-2022/"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networks.sustainablehealthcare.org.uk/sites/default/files/resources/SusQI%20Project%20Report%20-%20Inhalers%20Final.pdf" TargetMode="External"/><Relationship Id="rId3" Type="http://schemas.openxmlformats.org/officeDocument/2006/relationships/hyperlink" Target="https://learn.nes.nhs.scot/823" TargetMode="External"/><Relationship Id="rId7" Type="http://schemas.openxmlformats.org/officeDocument/2006/relationships/hyperlink" Target="https://networks.sustainablehealthcare.org.uk/sites/default/files/resources/Medicines%20Optimisation%20Team%20SusQI%20Project%20Report%20-%20Hywel%20Dda%20Green%20Team%20Competition.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networks.sustainablehealthcare.org.uk/sites/default/files/resources/SusQI%20Project%20report%20-%20pharmacy%20.pdf" TargetMode="External"/><Relationship Id="rId11" Type="http://schemas.openxmlformats.org/officeDocument/2006/relationships/slide" Target="slide4.xml"/><Relationship Id="rId5" Type="http://schemas.openxmlformats.org/officeDocument/2006/relationships/hyperlink" Target="https://learn.nes.nhs.scot/2274/quality-improvement-zone/qi-tools/pdsa" TargetMode="External"/><Relationship Id="rId10" Type="http://schemas.openxmlformats.org/officeDocument/2006/relationships/slide" Target="slide5.xml"/><Relationship Id="rId4" Type="http://schemas.openxmlformats.org/officeDocument/2006/relationships/hyperlink" Target="https://learn.nes.nhs.scot/2363/quality-improvement-zone/qi-tools/cause-and-effect-diagram" TargetMode="External"/><Relationship Id="rId9" Type="http://schemas.openxmlformats.org/officeDocument/2006/relationships/hyperlink" Target="https://learn.nes.nhs.scot/65968"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learn.nes.nhs.scot/63069" TargetMode="External"/><Relationship Id="rId13" Type="http://schemas.openxmlformats.org/officeDocument/2006/relationships/image" Target="../media/image4.png"/><Relationship Id="rId3" Type="http://schemas.openxmlformats.org/officeDocument/2006/relationships/hyperlink" Target="https://www.therapeutics.scot.nhs.uk/wp-content/uploads/2018/09/Polypharmacy-Guidance-2018.pdf" TargetMode="External"/><Relationship Id="rId7" Type="http://schemas.openxmlformats.org/officeDocument/2006/relationships/hyperlink" Target="https://learn.nes.nhs.scot/59670" TargetMode="External"/><Relationship Id="rId12" Type="http://schemas.openxmlformats.org/officeDocument/2006/relationships/slide" Target="slide4.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anagemeds.scot.nhs.uk/" TargetMode="External"/><Relationship Id="rId11" Type="http://schemas.openxmlformats.org/officeDocument/2006/relationships/slide" Target="slide5.xml"/><Relationship Id="rId5" Type="http://schemas.openxmlformats.org/officeDocument/2006/relationships/hyperlink" Target="https://www.therapeutics.scot.nhs.uk/respiratory/" TargetMode="External"/><Relationship Id="rId10" Type="http://schemas.openxmlformats.org/officeDocument/2006/relationships/hyperlink" Target="https://learn.nes.nhs.scot/59462" TargetMode="External"/><Relationship Id="rId4" Type="http://schemas.openxmlformats.org/officeDocument/2006/relationships/hyperlink" Target="https://learn.nes.nhs.scot/823" TargetMode="External"/><Relationship Id="rId9" Type="http://schemas.openxmlformats.org/officeDocument/2006/relationships/hyperlink" Target="https://learn.nes.nhs.scot/49717"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learn.nes.nhs.scot/10104"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slide" Target="slide5.xml"/><Relationship Id="rId4" Type="http://schemas.openxmlformats.org/officeDocument/2006/relationships/hyperlink" Target="https://learn.nes.nhs.scot/51846" TargetMode="External"/></Relationships>
</file>

<file path=ppt/slides/_rels/slide1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slide" Target="slide4.xml"/></Relationships>
</file>

<file path=ppt/slides/_rels/slide18.xml.rels><?xml version="1.0" encoding="UTF-8" standalone="yes"?>
<Relationships xmlns="http://schemas.openxmlformats.org/package/2006/relationships"><Relationship Id="rId3" Type="http://schemas.openxmlformats.org/officeDocument/2006/relationships/hyperlink" Target="file:///C:\Users\z621799\Downloads\BTS%20Guideline%20for%20Pulmonary%20Rehabilitation%20in%20Adults.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slide" Target="slide5.xml"/><Relationship Id="rId4" Type="http://schemas.openxmlformats.org/officeDocument/2006/relationships/hyperlink" Target="https://managemeds.scot.nhs.uk/for-patients-and-carers/"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bmjopenrespres.bmj.com/content/7/1/e000575" TargetMode="External"/><Relationship Id="rId13" Type="http://schemas.openxmlformats.org/officeDocument/2006/relationships/hyperlink" Target="https://ginasthma.org/" TargetMode="External"/><Relationship Id="rId18" Type="http://schemas.openxmlformats.org/officeDocument/2006/relationships/hyperlink" Target="https://www.ukinhalergroup.co.uk/uploads/s4vjR3GZ/InhalerStandardsMASTER.docx2019V10final.pdf" TargetMode="External"/><Relationship Id="rId3" Type="http://schemas.openxmlformats.org/officeDocument/2006/relationships/hyperlink" Target="https://learn.nes.nhs.scot/59462" TargetMode="External"/><Relationship Id="rId21" Type="http://schemas.openxmlformats.org/officeDocument/2006/relationships/hyperlink" Target="https://www.btf.phpc.cam.ac.uk/" TargetMode="External"/><Relationship Id="rId7" Type="http://schemas.openxmlformats.org/officeDocument/2006/relationships/hyperlink" Target="https://www.ipcrg.org/sites/ipcrg/files/content/attachments/2023-06-05/IPCRG_DTH_14_Quick_guide_to_Spirometry_0.pdf" TargetMode="External"/><Relationship Id="rId12" Type="http://schemas.openxmlformats.org/officeDocument/2006/relationships/hyperlink" Target="https://www.nice.org.uk/guidance/ng80?UID=100368284220231018122929" TargetMode="External"/><Relationship Id="rId17" Type="http://schemas.openxmlformats.org/officeDocument/2006/relationships/hyperlink" Target="https://www.rightbreathe.com/" TargetMode="External"/><Relationship Id="rId25" Type="http://schemas.openxmlformats.org/officeDocument/2006/relationships/slide" Target="slide4.xml"/><Relationship Id="rId2" Type="http://schemas.openxmlformats.org/officeDocument/2006/relationships/notesSlide" Target="../notesSlides/notesSlide18.xml"/><Relationship Id="rId16" Type="http://schemas.openxmlformats.org/officeDocument/2006/relationships/hyperlink" Target="https://cdn.shopify.com/s/files/1/0221/4446/files/your-asthma-plan-a4-trifold-digital-july22.pdf?v=1674739503" TargetMode="External"/><Relationship Id="rId20" Type="http://schemas.openxmlformats.org/officeDocument/2006/relationships/hyperlink" Target="https://www.pcrs-uk.org/campaign/asthma-right-care" TargetMode="External"/><Relationship Id="rId1" Type="http://schemas.openxmlformats.org/officeDocument/2006/relationships/slideLayout" Target="../slideLayouts/slideLayout2.xml"/><Relationship Id="rId6" Type="http://schemas.openxmlformats.org/officeDocument/2006/relationships/hyperlink" Target="https://www.cpdconnect.nhs.scot/pbsgl/" TargetMode="External"/><Relationship Id="rId11" Type="http://schemas.openxmlformats.org/officeDocument/2006/relationships/hyperlink" Target="https://www.sign.ac.uk/our-guidelines/british-guideline-on-the-management-of-asthma/" TargetMode="External"/><Relationship Id="rId24" Type="http://schemas.openxmlformats.org/officeDocument/2006/relationships/slide" Target="slide5.xml"/><Relationship Id="rId5" Type="http://schemas.openxmlformats.org/officeDocument/2006/relationships/hyperlink" Target="https://www.respelearning.scot/" TargetMode="External"/><Relationship Id="rId15" Type="http://schemas.openxmlformats.org/officeDocument/2006/relationships/hyperlink" Target="https://www.rateyourreliance.com.tt/" TargetMode="External"/><Relationship Id="rId23" Type="http://schemas.openxmlformats.org/officeDocument/2006/relationships/hyperlink" Target="https://www.asthma.org.uk/" TargetMode="External"/><Relationship Id="rId10" Type="http://schemas.openxmlformats.org/officeDocument/2006/relationships/hyperlink" Target="https://www.pcrs-uk.org/resource/pcrs-consensus-feno-testing-asthma-diagnosis" TargetMode="External"/><Relationship Id="rId19" Type="http://schemas.openxmlformats.org/officeDocument/2006/relationships/hyperlink" Target="https://www.greenerpractice.co.uk/high-quality-and-low-carbon-asthma-care/" TargetMode="External"/><Relationship Id="rId4" Type="http://schemas.openxmlformats.org/officeDocument/2006/relationships/hyperlink" Target="https://www.polypharmacy.scot.nhs.uk/" TargetMode="External"/><Relationship Id="rId9" Type="http://schemas.openxmlformats.org/officeDocument/2006/relationships/hyperlink" Target="https://patient.info/doctor/peak-flow-recording" TargetMode="External"/><Relationship Id="rId14" Type="http://schemas.openxmlformats.org/officeDocument/2006/relationships/hyperlink" Target="https://www.pcrs-uk.org/resource/online-asthma-slide-rule" TargetMode="External"/><Relationship Id="rId22" Type="http://schemas.openxmlformats.org/officeDocument/2006/relationships/hyperlink" Target="https://www.chss.org.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therapeutics.scot.nhs.uk/respiratory/"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8" Type="http://schemas.openxmlformats.org/officeDocument/2006/relationships/hyperlink" Target="https://bmjopenrespres.bmj.com/content/7/1/e000575" TargetMode="External"/><Relationship Id="rId13" Type="http://schemas.openxmlformats.org/officeDocument/2006/relationships/hyperlink" Target="https://www.mysurgerywebsite.co.uk/website/T13848/files/traffic-lights-for-copd.pdf" TargetMode="External"/><Relationship Id="rId18" Type="http://schemas.openxmlformats.org/officeDocument/2006/relationships/hyperlink" Target="https://www.pcrs-uk.org/copd" TargetMode="External"/><Relationship Id="rId3" Type="http://schemas.openxmlformats.org/officeDocument/2006/relationships/hyperlink" Target="https://learn.nes.nhs.scot/49717" TargetMode="External"/><Relationship Id="rId21" Type="http://schemas.openxmlformats.org/officeDocument/2006/relationships/hyperlink" Target="https://www.chss.org.uk/" TargetMode="External"/><Relationship Id="rId7" Type="http://schemas.openxmlformats.org/officeDocument/2006/relationships/hyperlink" Target="https://www.ipcrg.org/sites/ipcrg/files/content/attachments/2023-06-05/IPCRG_DTH_14_Quick_guide_to_Spirometry_0.pdf" TargetMode="External"/><Relationship Id="rId12" Type="http://schemas.openxmlformats.org/officeDocument/2006/relationships/hyperlink" Target="https://goldcopd.org/" TargetMode="External"/><Relationship Id="rId17" Type="http://schemas.openxmlformats.org/officeDocument/2006/relationships/hyperlink" Target="https://www.greenerpractice.co.uk/high-quality-and-low-carbon-asthma-care/" TargetMode="External"/><Relationship Id="rId2" Type="http://schemas.openxmlformats.org/officeDocument/2006/relationships/notesSlide" Target="../notesSlides/notesSlide19.xml"/><Relationship Id="rId16" Type="http://schemas.openxmlformats.org/officeDocument/2006/relationships/hyperlink" Target="https://www.ukinhalergroup.co.uk/uploads/s4vjR3GZ/InhalerStandardsMASTER.docx2019V10final.pdf" TargetMode="External"/><Relationship Id="rId20" Type="http://schemas.openxmlformats.org/officeDocument/2006/relationships/hyperlink" Target="https://cks.nice.org.uk/topics/chronic-obstructive-pulmonary-disease/management/end-stage-copd/" TargetMode="External"/><Relationship Id="rId1" Type="http://schemas.openxmlformats.org/officeDocument/2006/relationships/slideLayout" Target="../slideLayouts/slideLayout2.xml"/><Relationship Id="rId6" Type="http://schemas.openxmlformats.org/officeDocument/2006/relationships/hyperlink" Target="https://www.cpdconnect.nhs.scot/pbsgl/" TargetMode="External"/><Relationship Id="rId11" Type="http://schemas.openxmlformats.org/officeDocument/2006/relationships/hyperlink" Target="https://www.nice.org.uk/guidance/NG115" TargetMode="External"/><Relationship Id="rId24" Type="http://schemas.openxmlformats.org/officeDocument/2006/relationships/slide" Target="slide4.xml"/><Relationship Id="rId5" Type="http://schemas.openxmlformats.org/officeDocument/2006/relationships/hyperlink" Target="https://www.respelearning.scot/" TargetMode="External"/><Relationship Id="rId15" Type="http://schemas.openxmlformats.org/officeDocument/2006/relationships/hyperlink" Target="https://www.rightbreathe.com/" TargetMode="External"/><Relationship Id="rId23" Type="http://schemas.openxmlformats.org/officeDocument/2006/relationships/slide" Target="slide5.xml"/><Relationship Id="rId10" Type="http://schemas.openxmlformats.org/officeDocument/2006/relationships/hyperlink" Target="https://www.pcrs-uk.org/resource/pcrs-consensus-feno-testing-asthma-diagnosis" TargetMode="External"/><Relationship Id="rId19" Type="http://schemas.openxmlformats.org/officeDocument/2006/relationships/hyperlink" Target="https://www.btf.phpc.cam.ac.uk/" TargetMode="External"/><Relationship Id="rId4" Type="http://schemas.openxmlformats.org/officeDocument/2006/relationships/hyperlink" Target="https://www.polypharmacy.scot.nhs.uk/" TargetMode="External"/><Relationship Id="rId9" Type="http://schemas.openxmlformats.org/officeDocument/2006/relationships/hyperlink" Target="https://patient.info/doctor/peak-flow-recording" TargetMode="External"/><Relationship Id="rId14" Type="http://schemas.openxmlformats.org/officeDocument/2006/relationships/hyperlink" Target="https://shop.asthmaandlung.org.uk/products/copd-self-management-plan" TargetMode="External"/><Relationship Id="rId22" Type="http://schemas.openxmlformats.org/officeDocument/2006/relationships/hyperlink" Target="https://www.asthma.org.uk/"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www.prescqipp.info/our-resources/webkits/respiratory-care/" TargetMode="External"/><Relationship Id="rId13" Type="http://schemas.openxmlformats.org/officeDocument/2006/relationships/slide" Target="slide5.xml"/><Relationship Id="rId3" Type="http://schemas.openxmlformats.org/officeDocument/2006/relationships/hyperlink" Target="https://www.polypharmacy.scot.nhs.uk/" TargetMode="External"/><Relationship Id="rId7" Type="http://schemas.openxmlformats.org/officeDocument/2006/relationships/hyperlink" Target="https://s40639.pcdn.co/wp-content/uploads/Web-linked-Asthma-Conversations_V15-1-1.pdf" TargetMode="External"/><Relationship Id="rId12" Type="http://schemas.openxmlformats.org/officeDocument/2006/relationships/hyperlink" Target="https://networks.sustainablehealthcare.org.uk/"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www.greenerpractice.co.uk/high-quality-and-low-carbon-asthma-care/education/" TargetMode="External"/><Relationship Id="rId11" Type="http://schemas.openxmlformats.org/officeDocument/2006/relationships/hyperlink" Target="https://www.asthmaandlung.org.uk/conditions/asthma/how-inhalers-affect-environment" TargetMode="External"/><Relationship Id="rId5" Type="http://schemas.openxmlformats.org/officeDocument/2006/relationships/hyperlink" Target="https://s40639.pcdn.co/wp-content/uploads/Reducing-Carbon-Footprint-of-Inhaler-Prescribing-v3.3.2.pdf" TargetMode="External"/><Relationship Id="rId10" Type="http://schemas.openxmlformats.org/officeDocument/2006/relationships/hyperlink" Target="https://www.pcrs-uk.org/campaign/greener-healthcare" TargetMode="External"/><Relationship Id="rId4" Type="http://schemas.openxmlformats.org/officeDocument/2006/relationships/hyperlink" Target="https://www.alliance-scotland.org.uk/wp-content/uploads/2022/08/Diabetes-My-Information-My-Support-Report-August-2022.pdf" TargetMode="External"/><Relationship Id="rId9" Type="http://schemas.openxmlformats.org/officeDocument/2006/relationships/hyperlink" Target="https://www.greenimpact.org.uk/giforhealth" TargetMode="External"/><Relationship Id="rId14" Type="http://schemas.openxmlformats.org/officeDocument/2006/relationships/slide" Target="slide4.xml"/></Relationships>
</file>

<file path=ppt/slides/_rels/slide22.xml.rels><?xml version="1.0" encoding="UTF-8" standalone="yes"?>
<Relationships xmlns="http://schemas.openxmlformats.org/package/2006/relationships"><Relationship Id="rId8" Type="http://schemas.openxmlformats.org/officeDocument/2006/relationships/hyperlink" Target="https://www.chss.org.uk/chest-information-and-support/common-chest-conditions/asthma/" TargetMode="External"/><Relationship Id="rId13" Type="http://schemas.openxmlformats.org/officeDocument/2006/relationships/hyperlink" Target="https://www.asthmaandlung.org.uk/conditions/asthma/treatments" TargetMode="External"/><Relationship Id="rId18" Type="http://schemas.openxmlformats.org/officeDocument/2006/relationships/hyperlink" Target="https://www.polypharmacy.scot.nhs.uk/" TargetMode="External"/><Relationship Id="rId26" Type="http://schemas.openxmlformats.org/officeDocument/2006/relationships/slide" Target="slide4.xml"/><Relationship Id="rId3" Type="http://schemas.openxmlformats.org/officeDocument/2006/relationships/hyperlink" Target="https://www.asthmaandlung.org.uk/conditions/asthma/diagnosing-asthma" TargetMode="External"/><Relationship Id="rId21" Type="http://schemas.openxmlformats.org/officeDocument/2006/relationships/hyperlink" Target="https://www.asthmaandlung.org.uk/living-with/inhaler-videos" TargetMode="External"/><Relationship Id="rId7" Type="http://schemas.openxmlformats.org/officeDocument/2006/relationships/hyperlink" Target="https://www.asthmaandlung.org.uk/conditions/asthma" TargetMode="External"/><Relationship Id="rId12" Type="http://schemas.openxmlformats.org/officeDocument/2006/relationships/hyperlink" Target="https://mylungsmylife.org/category/topics/group-2/treatments-medication-inhalers/" TargetMode="External"/><Relationship Id="rId17" Type="http://schemas.openxmlformats.org/officeDocument/2006/relationships/hyperlink" Target="https://www.nice.org.uk/guidance/ng80/resources/inhalers-for-asthma-patient-decision-aid-pdf-6727144573" TargetMode="External"/><Relationship Id="rId25" Type="http://schemas.openxmlformats.org/officeDocument/2006/relationships/slide" Target="slide5.xml"/><Relationship Id="rId2" Type="http://schemas.openxmlformats.org/officeDocument/2006/relationships/notesSlide" Target="../notesSlides/notesSlide21.xml"/><Relationship Id="rId16" Type="http://schemas.openxmlformats.org/officeDocument/2006/relationships/hyperlink" Target="https://www.youtube.com/watch?v=2dVnDkpymYk&amp;t=67s" TargetMode="External"/><Relationship Id="rId20" Type="http://schemas.openxmlformats.org/officeDocument/2006/relationships/hyperlink" Target="https://s40639.pcdn.co/wp-content/uploads/Inhaler-technique-A3-Poster-Final.pdf" TargetMode="External"/><Relationship Id="rId1" Type="http://schemas.openxmlformats.org/officeDocument/2006/relationships/slideLayout" Target="../slideLayouts/slideLayout2.xml"/><Relationship Id="rId6" Type="http://schemas.openxmlformats.org/officeDocument/2006/relationships/hyperlink" Target="https://www.asthmaandlung.org.uk/symptoms-tests-treatments/tests/spirometry" TargetMode="External"/><Relationship Id="rId11" Type="http://schemas.openxmlformats.org/officeDocument/2006/relationships/hyperlink" Target="https://asthmaandallergy.org.uk/about-us/" TargetMode="External"/><Relationship Id="rId24" Type="http://schemas.openxmlformats.org/officeDocument/2006/relationships/hyperlink" Target="https://www.asthmaandlung.org.uk/conditions/asthma/asthma-attacks" TargetMode="External"/><Relationship Id="rId5" Type="http://schemas.openxmlformats.org/officeDocument/2006/relationships/hyperlink" Target="https://www.asthmaandlung.org.uk/symptoms-tests-treatments/tests/peak-flow" TargetMode="External"/><Relationship Id="rId15" Type="http://schemas.openxmlformats.org/officeDocument/2006/relationships/hyperlink" Target="https://www.pcrs-uk.org/resource/online-asthma-slide-rule" TargetMode="External"/><Relationship Id="rId23" Type="http://schemas.openxmlformats.org/officeDocument/2006/relationships/hyperlink" Target="https://www.asthmaandlung.org.uk/conditions/asthma/your-asthma-action-plan" TargetMode="External"/><Relationship Id="rId10" Type="http://schemas.openxmlformats.org/officeDocument/2006/relationships/hyperlink" Target="https://www.youtube.com/watch?v=W8YUN8nElhI" TargetMode="External"/><Relationship Id="rId19" Type="http://schemas.openxmlformats.org/officeDocument/2006/relationships/hyperlink" Target="https://mylungsmylife.org/category/topics/group-2/a-practical-guide-to-inhalers-asthma/" TargetMode="External"/><Relationship Id="rId4" Type="http://schemas.openxmlformats.org/officeDocument/2006/relationships/hyperlink" Target="https://www.nhsinform.scot/illnesses-and-conditions/lungs-and-airways/asthma#diagnosing-asthma" TargetMode="External"/><Relationship Id="rId9" Type="http://schemas.openxmlformats.org/officeDocument/2006/relationships/hyperlink" Target="https://mylungsmylife.org/topics/group-2/what-is-asthma/what-is-asthma/" TargetMode="External"/><Relationship Id="rId14" Type="http://schemas.openxmlformats.org/officeDocument/2006/relationships/hyperlink" Target="https://www.rateyourreliance.com/landing-page/hcp.html" TargetMode="External"/><Relationship Id="rId22" Type="http://schemas.openxmlformats.org/officeDocument/2006/relationships/hyperlink" Target="http://www.dontwasteabreath.com/"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www.asthmaandlung.org.uk/conditions/copd-chronic-obstructive-pulmonary-disease/what-are-treatments-copd" TargetMode="External"/><Relationship Id="rId13" Type="http://schemas.openxmlformats.org/officeDocument/2006/relationships/hyperlink" Target="https://www.polypharmacy.scot.nhs.uk/" TargetMode="External"/><Relationship Id="rId18" Type="http://schemas.openxmlformats.org/officeDocument/2006/relationships/hyperlink" Target="https://www.asthmaandlung.org.uk/conditions/copd-chronic-obstructive-pulmonary-disease/your-copd-self-management-plan" TargetMode="External"/><Relationship Id="rId3" Type="http://schemas.openxmlformats.org/officeDocument/2006/relationships/hyperlink" Target="https://mylungsmylife.org/topics/group-1/copd-diagnosis/tests/" TargetMode="External"/><Relationship Id="rId21" Type="http://schemas.openxmlformats.org/officeDocument/2006/relationships/slide" Target="slide4.xml"/><Relationship Id="rId7" Type="http://schemas.openxmlformats.org/officeDocument/2006/relationships/hyperlink" Target="https://www.asthmaandlung.org.uk/conditions/copd-chronic-obstructive-pulmonary-disease" TargetMode="External"/><Relationship Id="rId12" Type="http://schemas.openxmlformats.org/officeDocument/2006/relationships/hyperlink" Target="https://www.nice.org.uk/guidance/ng80/resources/inhalers-for-asthma-patient-decision-aid-pdf-6727144573" TargetMode="External"/><Relationship Id="rId17" Type="http://schemas.openxmlformats.org/officeDocument/2006/relationships/hyperlink" Target="https://www.chss.org.uk/documents/2020/03/traffic-lights-for-copd.pdf" TargetMode="External"/><Relationship Id="rId2" Type="http://schemas.openxmlformats.org/officeDocument/2006/relationships/notesSlide" Target="../notesSlides/notesSlide22.xml"/><Relationship Id="rId16" Type="http://schemas.openxmlformats.org/officeDocument/2006/relationships/hyperlink" Target="http://www.dontwasteabreath.com/" TargetMode="External"/><Relationship Id="rId20"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hyperlink" Target="https://mylungsmylife.org/category/topics/group-1/what-is-copd/" TargetMode="External"/><Relationship Id="rId11" Type="http://schemas.openxmlformats.org/officeDocument/2006/relationships/hyperlink" Target="http://www.mylungsmylife.org/category/topics/group-1/warning-signs-of-infection-or-exacerbation/" TargetMode="External"/><Relationship Id="rId5" Type="http://schemas.openxmlformats.org/officeDocument/2006/relationships/hyperlink" Target="https://www.asthmaandlung.org.uk/symptoms-tests-treatments/tests/spirometry" TargetMode="External"/><Relationship Id="rId15" Type="http://schemas.openxmlformats.org/officeDocument/2006/relationships/hyperlink" Target="https://www.asthmaandlung.org.uk/living-with/inhaler-videos" TargetMode="External"/><Relationship Id="rId10" Type="http://schemas.openxmlformats.org/officeDocument/2006/relationships/hyperlink" Target="https://mylungsmylife.org/category/topics/group-1/recovering-from-an-exacerbation/" TargetMode="External"/><Relationship Id="rId19" Type="http://schemas.openxmlformats.org/officeDocument/2006/relationships/hyperlink" Target="https://www.asthmaandlung.org.uk/conditions/end-life/what-are-physical-signs-last-weeks-or-days" TargetMode="External"/><Relationship Id="rId4" Type="http://schemas.openxmlformats.org/officeDocument/2006/relationships/hyperlink" Target="https://www.asthmaandlung.org.uk/conditions/copd-chronic-obstructive-pulmonary-disease/how-copd-diagnosed" TargetMode="External"/><Relationship Id="rId9" Type="http://schemas.openxmlformats.org/officeDocument/2006/relationships/hyperlink" Target="https://www.asthmaandlung.org.uk/conditions/copd-chronic-obstructive-pulmonary-disease/managing-copd-flare-ups" TargetMode="External"/><Relationship Id="rId14" Type="http://schemas.openxmlformats.org/officeDocument/2006/relationships/hyperlink" Target="https://s40639.pcdn.co/wp-content/uploads/Inhaler-technique-A3-Poster-Final.pdf"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www.chss.org.uk/living-well/healthy-eating-and-drinking/" TargetMode="External"/><Relationship Id="rId13" Type="http://schemas.openxmlformats.org/officeDocument/2006/relationships/hyperlink" Target="https://www.asthmaandlung.org.uk/conditions/asthma/how-inhalers-affect-environment" TargetMode="External"/><Relationship Id="rId18" Type="http://schemas.openxmlformats.org/officeDocument/2006/relationships/hyperlink" Target="https://www.prescqipp.info/our-resources/bulletins/bulletin-295-inhaler-carbon-footprint/" TargetMode="External"/><Relationship Id="rId3" Type="http://schemas.openxmlformats.org/officeDocument/2006/relationships/hyperlink" Target="https://www.chss.org.uk/living-well/stopping-smoking/" TargetMode="External"/><Relationship Id="rId7" Type="http://schemas.openxmlformats.org/officeDocument/2006/relationships/hyperlink" Target="https://www.asthmaandlung.org.uk/living-with/healthy-eating" TargetMode="External"/><Relationship Id="rId12" Type="http://schemas.openxmlformats.org/officeDocument/2006/relationships/hyperlink" Target="https://www.chss.org.uk/living-well/breathlessness/" TargetMode="External"/><Relationship Id="rId17" Type="http://schemas.openxmlformats.org/officeDocument/2006/relationships/hyperlink" Target="https://s40639.pcdn.co/wp-content/uploads/CANVA-inhalers-environment.pdf" TargetMode="External"/><Relationship Id="rId2" Type="http://schemas.openxmlformats.org/officeDocument/2006/relationships/notesSlide" Target="../notesSlides/notesSlide23.xml"/><Relationship Id="rId16" Type="http://schemas.openxmlformats.org/officeDocument/2006/relationships/hyperlink" Target="https://www.greenerpractice.co.uk/information-and-resources/information-for-patients/" TargetMode="External"/><Relationship Id="rId20"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hyperlink" Target="https://www.nhsinform.scot/healthy-living/immunisation/vaccines" TargetMode="External"/><Relationship Id="rId11" Type="http://schemas.openxmlformats.org/officeDocument/2006/relationships/hyperlink" Target="https://www.cuh.nhs.uk/our-services/breathlessness-intervention-service/video-and-audio-help-manage-breathlessness/" TargetMode="External"/><Relationship Id="rId5" Type="http://schemas.openxmlformats.org/officeDocument/2006/relationships/hyperlink" Target="https://www.asthmaandlung.org.uk/living-with/stop-smoking/why-is-it-bad" TargetMode="External"/><Relationship Id="rId15" Type="http://schemas.openxmlformats.org/officeDocument/2006/relationships/hyperlink" Target="https://youtu.be/yb1f1Sln0rA" TargetMode="External"/><Relationship Id="rId10" Type="http://schemas.openxmlformats.org/officeDocument/2006/relationships/hyperlink" Target="https://patientinfo.nhshighland.scot.nhs.uk/Respiratory/Energy%20levels.pdf" TargetMode="External"/><Relationship Id="rId19" Type="http://schemas.openxmlformats.org/officeDocument/2006/relationships/slide" Target="slide5.xml"/><Relationship Id="rId4" Type="http://schemas.openxmlformats.org/officeDocument/2006/relationships/hyperlink" Target="https://www.nhsinform.scot/healthy-living/stopping-smoking" TargetMode="External"/><Relationship Id="rId9" Type="http://schemas.openxmlformats.org/officeDocument/2006/relationships/hyperlink" Target="https://www.asthmaandlung.org.uk/symptoms-tests-treatments/symptoms/breathlessness/how-can-i-manage-my-breathlessness" TargetMode="External"/><Relationship Id="rId14" Type="http://schemas.openxmlformats.org/officeDocument/2006/relationships/hyperlink" Target="https://www.asthmaandlung.org.uk/inhaler-choices"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www.blf.org.uk/help/support-network/support-in-your-area/all-breathe-easy-groups" TargetMode="External"/><Relationship Id="rId13" Type="http://schemas.openxmlformats.org/officeDocument/2006/relationships/hyperlink" Target="https://www.chss.org.uk/living-well/mental-wellbeing/" TargetMode="External"/><Relationship Id="rId18" Type="http://schemas.openxmlformats.org/officeDocument/2006/relationships/hyperlink" Target="https://www.nhs.uk/mental-health/self-help/tips-and-support/mindfulness/" TargetMode="External"/><Relationship Id="rId3" Type="http://schemas.openxmlformats.org/officeDocument/2006/relationships/hyperlink" Target="https://mylungsmylife.org/category/topics/group-1/pulmonary-rehabilitation-copd/" TargetMode="External"/><Relationship Id="rId21" Type="http://schemas.openxmlformats.org/officeDocument/2006/relationships/slide" Target="slide5.xml"/><Relationship Id="rId7" Type="http://schemas.openxmlformats.org/officeDocument/2006/relationships/hyperlink" Target="https://mylungsmylife.org/category/topics/group-1/physical-activity-and-exercise/" TargetMode="External"/><Relationship Id="rId12" Type="http://schemas.openxmlformats.org/officeDocument/2006/relationships/hyperlink" Target="https://www.nhsinform.scot/healthy-living/mental-wellbeing/get-help-with-your-mental-health/" TargetMode="External"/><Relationship Id="rId17" Type="http://schemas.openxmlformats.org/officeDocument/2006/relationships/hyperlink" Target="https://breathingspace.scot/" TargetMode="External"/><Relationship Id="rId2" Type="http://schemas.openxmlformats.org/officeDocument/2006/relationships/notesSlide" Target="../notesSlides/notesSlide24.xml"/><Relationship Id="rId16" Type="http://schemas.openxmlformats.org/officeDocument/2006/relationships/hyperlink" Target="https://www.nhsinform.scot/healthy-living/mental-wellbeing/stress/breathing-and-relaxation-exercises-for-stress" TargetMode="External"/><Relationship Id="rId20" Type="http://schemas.openxmlformats.org/officeDocument/2006/relationships/hyperlink" Target="https://www.aliss.org/" TargetMode="External"/><Relationship Id="rId1" Type="http://schemas.openxmlformats.org/officeDocument/2006/relationships/slideLayout" Target="../slideLayouts/slideLayout2.xml"/><Relationship Id="rId6" Type="http://schemas.openxmlformats.org/officeDocument/2006/relationships/hyperlink" Target="https://www.chss.org.uk/living-well/keeping-active/" TargetMode="External"/><Relationship Id="rId11" Type="http://schemas.openxmlformats.org/officeDocument/2006/relationships/hyperlink" Target="https://www.thecheynegang.com/" TargetMode="External"/><Relationship Id="rId5" Type="http://schemas.openxmlformats.org/officeDocument/2006/relationships/hyperlink" Target="https://www.youtube.com/watch?v=mGN4oPryugc" TargetMode="External"/><Relationship Id="rId15" Type="http://schemas.openxmlformats.org/officeDocument/2006/relationships/hyperlink" Target="https://mylungsmylife.org/category/topics/group-1/your-mood-and-anxiety/" TargetMode="External"/><Relationship Id="rId10" Type="http://schemas.openxmlformats.org/officeDocument/2006/relationships/hyperlink" Target="https://www.scottishopera.org.uk/join-in/breath-cycle/" TargetMode="External"/><Relationship Id="rId19" Type="http://schemas.openxmlformats.org/officeDocument/2006/relationships/hyperlink" Target="https://www.headspace.com/mindfulness/mindfulness-101" TargetMode="External"/><Relationship Id="rId4" Type="http://schemas.openxmlformats.org/officeDocument/2006/relationships/hyperlink" Target="https://www.chss.org.uk/documents/2013/08/e21_pulmonary_rehabilitation.pdf" TargetMode="External"/><Relationship Id="rId9" Type="http://schemas.openxmlformats.org/officeDocument/2006/relationships/hyperlink" Target="https://www.asthmaandlung.org.uk/groups-support/motivational-mondays" TargetMode="External"/><Relationship Id="rId14" Type="http://schemas.openxmlformats.org/officeDocument/2006/relationships/hyperlink" Target="https://www.asthmaandlung.org.uk/living-with/mental-health" TargetMode="External"/><Relationship Id="rId22" Type="http://schemas.openxmlformats.org/officeDocument/2006/relationships/slide" Target="slide4.xml"/></Relationships>
</file>

<file path=ppt/slides/_rels/slide3.xml.rels><?xml version="1.0" encoding="UTF-8" standalone="yes"?>
<Relationships xmlns="http://schemas.openxmlformats.org/package/2006/relationships"><Relationship Id="rId3" Type="http://schemas.openxmlformats.org/officeDocument/2006/relationships/slide" Target="slide22.xml"/><Relationship Id="rId7" Type="http://schemas.openxmlformats.org/officeDocument/2006/relationships/slide" Target="slide14.xml"/><Relationship Id="rId2" Type="http://schemas.openxmlformats.org/officeDocument/2006/relationships/slide" Target="slide19.xml"/><Relationship Id="rId1" Type="http://schemas.openxmlformats.org/officeDocument/2006/relationships/slideLayout" Target="../slideLayouts/slideLayout12.xml"/><Relationship Id="rId6" Type="http://schemas.openxmlformats.org/officeDocument/2006/relationships/slide" Target="slide12.xml"/><Relationship Id="rId5" Type="http://schemas.openxmlformats.org/officeDocument/2006/relationships/slide" Target="slide8.xml"/><Relationship Id="rId4" Type="http://schemas.openxmlformats.org/officeDocument/2006/relationships/hyperlink" Target="https://learn.nes.nhs.scot/1262" TargetMode="External"/></Relationships>
</file>

<file path=ppt/slides/_rels/slide4.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hyperlink" Target="https://learn.nes.nhs.scot/741" TargetMode="External"/><Relationship Id="rId7" Type="http://schemas.openxmlformats.org/officeDocument/2006/relationships/slide" Target="slide14.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slide" Target="slide9.xml"/><Relationship Id="rId5" Type="http://schemas.openxmlformats.org/officeDocument/2006/relationships/slide" Target="slide7.xml"/><Relationship Id="rId10" Type="http://schemas.openxmlformats.org/officeDocument/2006/relationships/slide" Target="slide18.xml"/><Relationship Id="rId4" Type="http://schemas.openxmlformats.org/officeDocument/2006/relationships/slide" Target="slide5.xml"/><Relationship Id="rId9" Type="http://schemas.openxmlformats.org/officeDocument/2006/relationships/slide" Target="slide17.xml"/></Relationships>
</file>

<file path=ppt/slides/_rels/slide5.xml.rels><?xml version="1.0" encoding="UTF-8" standalone="yes"?>
<Relationships xmlns="http://schemas.openxmlformats.org/package/2006/relationships"><Relationship Id="rId8" Type="http://schemas.openxmlformats.org/officeDocument/2006/relationships/hyperlink" Target="https://www.gov.scot/publications/nhs-scotland-climate-emergency-sustainability-strategy-2022-2026/" TargetMode="External"/><Relationship Id="rId13" Type="http://schemas.openxmlformats.org/officeDocument/2006/relationships/hyperlink" Target="https://www.youtube.com/watch?v=LPLfj0Jvvtw" TargetMode="External"/><Relationship Id="rId3" Type="http://schemas.openxmlformats.org/officeDocument/2006/relationships/hyperlink" Target="https://www.therapeutics.scot.nhs.uk/respiratory/" TargetMode="External"/><Relationship Id="rId7" Type="http://schemas.openxmlformats.org/officeDocument/2006/relationships/hyperlink" Target="https://goldcopd.org/2023-gold-report-2/" TargetMode="External"/><Relationship Id="rId12" Type="http://schemas.openxmlformats.org/officeDocument/2006/relationships/hyperlink" Target="https://www.ipcrg.org/11601" TargetMode="External"/><Relationship Id="rId17" Type="http://schemas.openxmlformats.org/officeDocument/2006/relationships/slide" Target="slide4.xml"/><Relationship Id="rId2" Type="http://schemas.openxmlformats.org/officeDocument/2006/relationships/notesSlide" Target="../notesSlides/notesSlide4.xml"/><Relationship Id="rId16"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hyperlink" Target="https://ginasthma.org/wp-content/uploads/2023/05/GINA-2023-Full-Report-2023-WMS.pdf" TargetMode="External"/><Relationship Id="rId11" Type="http://schemas.openxmlformats.org/officeDocument/2006/relationships/hyperlink" Target="https://youtu.be/GsoyHV5s5_4" TargetMode="External"/><Relationship Id="rId5" Type="http://schemas.openxmlformats.org/officeDocument/2006/relationships/hyperlink" Target="https://www.nice.org.uk/guidance/NG115" TargetMode="External"/><Relationship Id="rId15" Type="http://schemas.openxmlformats.org/officeDocument/2006/relationships/hyperlink" Target="https://www.asthmaandlung.org.uk/breathing-unequal-examining-health-inequalities-lung-conditions" TargetMode="External"/><Relationship Id="rId10" Type="http://schemas.openxmlformats.org/officeDocument/2006/relationships/hyperlink" Target="https://www.publichealthscotland.scot/publications/general-practice-demographics-data-visualisation/general-practice-demographics-data-visualisation-up-to-1-april-2023/" TargetMode="External"/><Relationship Id="rId4" Type="http://schemas.openxmlformats.org/officeDocument/2006/relationships/hyperlink" Target="https://www.sign.ac.uk/our-guidelines/british-guideline-on-the-management-of-asthma/" TargetMode="External"/><Relationship Id="rId9" Type="http://schemas.openxmlformats.org/officeDocument/2006/relationships/hyperlink" Target="https://www.gov.scot/binaries/content/documents/govscot/publications/strategy-plan/2021/03/respiratory-care-action-plan-scotland-2021-2026/documents/respiratory-care-action-plan-2021-2026/respiratory-care-action-plan-2021-2026/govscot%3Adocument/respiratory-care-action-plan-2021-2026.pdf#:~:text=The%20purpose%20of%20this%20Plan%20is%20to%20set,document%20which%20will%20continue%20to%20drive%20continuous%20improvement." TargetMode="External"/><Relationship Id="rId14" Type="http://schemas.openxmlformats.org/officeDocument/2006/relationships/hyperlink" Target="https://www.sign.ac.uk/media/1812/sign-142-osteoporosis-v3.pdf"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learn.nes.nhs.scot/2844" TargetMode="External"/><Relationship Id="rId13" Type="http://schemas.openxmlformats.org/officeDocument/2006/relationships/slide" Target="slide4.xml"/><Relationship Id="rId3" Type="http://schemas.openxmlformats.org/officeDocument/2006/relationships/hyperlink" Target="https://learn.nes.nhs.scot/49633/quality-improvement-zone/improvement-journey/create-conditions/establish-a-guiding-coalition" TargetMode="External"/><Relationship Id="rId7" Type="http://schemas.openxmlformats.org/officeDocument/2006/relationships/hyperlink" Target="https://learn.nes.nhs.scot/49636/quality-improvement-zone/improvement-journey/create-conditions/create-and-communicate-a-clear-vision" TargetMode="External"/><Relationship Id="rId12" Type="http://schemas.openxmlformats.org/officeDocument/2006/relationships/slide" Target="slide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learn.nes.nhs.scot/27433/quality-improvement-zone/qi-tools/stakeholder-analysis" TargetMode="External"/><Relationship Id="rId11" Type="http://schemas.openxmlformats.org/officeDocument/2006/relationships/hyperlink" Target="https://ihub.scot/improvement-programmes/" TargetMode="External"/><Relationship Id="rId5" Type="http://schemas.openxmlformats.org/officeDocument/2006/relationships/hyperlink" Target="https://www.aliss.org/" TargetMode="External"/><Relationship Id="rId10" Type="http://schemas.openxmlformats.org/officeDocument/2006/relationships/hyperlink" Target="https://www.kotterinc.com/methodology/8-steps/" TargetMode="External"/><Relationship Id="rId4" Type="http://schemas.openxmlformats.org/officeDocument/2006/relationships/hyperlink" Target="https://learn.nes.nhs.scot/49637/quality-improvement-zone/improvement-journey/create-conditions/establish-the-improvement-team" TargetMode="External"/><Relationship Id="rId9" Type="http://schemas.openxmlformats.org/officeDocument/2006/relationships/hyperlink" Target="https://learn.nes.nhs.scot/820" TargetMode="External"/></Relationships>
</file>

<file path=ppt/slides/_rels/slide7.xml.rels><?xml version="1.0" encoding="UTF-8" standalone="yes"?>
<Relationships xmlns="http://schemas.openxmlformats.org/package/2006/relationships"><Relationship Id="rId3" Type="http://schemas.microsoft.com/office/2018/10/relationships/comments" Target="../comments/modernComment_11C_C63E9E46.xml"/><Relationship Id="rId7" Type="http://schemas.openxmlformats.org/officeDocument/2006/relationships/slide" Target="slide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hyperlink" Target="https://www.pcrs-uk.org/sites/default/files/2022-09/Fit-to-Care-2022.pdf" TargetMode="External"/><Relationship Id="rId4" Type="http://schemas.openxmlformats.org/officeDocument/2006/relationships/hyperlink" Target="https://learn.nes.nhs.scot/821/quality-improvement-zone/improvement-journey/understand-system"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www.scottishairquality.scot/" TargetMode="External"/><Relationship Id="rId3" Type="http://schemas.openxmlformats.org/officeDocument/2006/relationships/hyperlink" Target="https://learn.nes.nhs.scot/821/quality-improvement-zone/improvement-journey/understand-system" TargetMode="External"/><Relationship Id="rId7" Type="http://schemas.openxmlformats.org/officeDocument/2006/relationships/hyperlink" Target="https://learn.nes.nhs.scot/2272/quality-improvement-zone/qi-tools/test-page" TargetMode="External"/><Relationship Id="rId12" Type="http://schemas.openxmlformats.org/officeDocument/2006/relationships/slide" Target="slide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view.officeapps.live.com/op/view.aspx?src=https%3A%2F%2Fwww.therapeutics.scot.nhs.uk%2Fwp-content%2Fuploads%2F2022%2F02%2FSTU-Installation-Guide-2021.docx&amp;wdOrigin=BROWSELINK" TargetMode="External"/><Relationship Id="rId11" Type="http://schemas.openxmlformats.org/officeDocument/2006/relationships/slide" Target="slide5.xml"/><Relationship Id="rId5" Type="http://schemas.openxmlformats.org/officeDocument/2006/relationships/hyperlink" Target="http://www.escro.co.uk/STU.htm" TargetMode="External"/><Relationship Id="rId10" Type="http://schemas.openxmlformats.org/officeDocument/2006/relationships/hyperlink" Target="https://www.gov.scot/collections/health-and-care-experience-survey/" TargetMode="External"/><Relationship Id="rId4" Type="http://schemas.openxmlformats.org/officeDocument/2006/relationships/hyperlink" Target="https://publichealthscotland.scot/publications/national-therapeutic-indicators-data-visualisation/national-therapeutic-indicators-data-visualisation-data-to-september-2022/dashboard-data-to-september-2022/" TargetMode="External"/><Relationship Id="rId9" Type="http://schemas.openxmlformats.org/officeDocument/2006/relationships/hyperlink" Target="https://www.gov.scot/publications/scottish-health-survey-2021-volume-1-main-report/pages/12/"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pcrs-uk.org/resource/online-asthma-slide-rule" TargetMode="External"/><Relationship Id="rId13" Type="http://schemas.openxmlformats.org/officeDocument/2006/relationships/hyperlink" Target="https://www.asthmaandlung.org.uk/research-health-professionals/completing-asthma-action-plan-your-patients" TargetMode="External"/><Relationship Id="rId18" Type="http://schemas.openxmlformats.org/officeDocument/2006/relationships/hyperlink" Target="https://www.sign.ac.uk/media/1812/sign-142-osteoporosis-v3.pdf" TargetMode="External"/><Relationship Id="rId3" Type="http://schemas.openxmlformats.org/officeDocument/2006/relationships/hyperlink" Target="https://learn.nes.nhs.scot/822" TargetMode="External"/><Relationship Id="rId21" Type="http://schemas.openxmlformats.org/officeDocument/2006/relationships/hyperlink" Target="http://www.escro.co.uk/STU.htm" TargetMode="External"/><Relationship Id="rId7" Type="http://schemas.openxmlformats.org/officeDocument/2006/relationships/hyperlink" Target="https://www.pcrs-uk.org/resource/pcrs-consensus-feno-testing-asthma-diagnosis" TargetMode="External"/><Relationship Id="rId12" Type="http://schemas.openxmlformats.org/officeDocument/2006/relationships/hyperlink" Target="https://cdn.shopify.com/s/files/1/0221/4446/files/your-asthma-plan-a4-trifold-digital-july22.pdf?v=1674739503" TargetMode="External"/><Relationship Id="rId17" Type="http://schemas.openxmlformats.org/officeDocument/2006/relationships/hyperlink" Target="file:///C:\Users\z621644\Downloads\HIS-steroid-emergency-card-appendix-aw.pdf" TargetMode="External"/><Relationship Id="rId2" Type="http://schemas.openxmlformats.org/officeDocument/2006/relationships/notesSlide" Target="../notesSlides/notesSlide8.xml"/><Relationship Id="rId16" Type="http://schemas.openxmlformats.org/officeDocument/2006/relationships/hyperlink" Target="https://www.pcrs-uk.org/sites/default/files/SelfMedicationSelfManagementSummerPCRU.pdf" TargetMode="External"/><Relationship Id="rId20" Type="http://schemas.openxmlformats.org/officeDocument/2006/relationships/hyperlink" Target="https://view.officeapps.live.com/op/view.aspx?src=https%3A%2F%2Fwww.therapeutics.scot.nhs.uk%2Fwp-content%2Fuploads%2F2022%2F02%2FSTU-Installation-Guide-2021.docx&amp;wdOrigin=BROWSELINK" TargetMode="External"/><Relationship Id="rId1" Type="http://schemas.openxmlformats.org/officeDocument/2006/relationships/slideLayout" Target="../slideLayouts/slideLayout2.xml"/><Relationship Id="rId6" Type="http://schemas.openxmlformats.org/officeDocument/2006/relationships/hyperlink" Target="https://patient.info/doctor/peak-flow-recording" TargetMode="External"/><Relationship Id="rId11" Type="http://schemas.openxmlformats.org/officeDocument/2006/relationships/hyperlink" Target="https://www.ukinhalergroup.co.uk/uploads/s4vjR3GZ/InhalerStandardsMASTER.docx2019V10final.pdf" TargetMode="External"/><Relationship Id="rId5" Type="http://schemas.openxmlformats.org/officeDocument/2006/relationships/hyperlink" Target="https://bmjopenrespres.bmj.com/content/7/1/e000575" TargetMode="External"/><Relationship Id="rId15" Type="http://schemas.openxmlformats.org/officeDocument/2006/relationships/hyperlink" Target="https://shop.asthmaandlung.org.uk/products/copd-self-management-plan" TargetMode="External"/><Relationship Id="rId23" Type="http://schemas.openxmlformats.org/officeDocument/2006/relationships/slide" Target="slide4.xml"/><Relationship Id="rId10" Type="http://schemas.openxmlformats.org/officeDocument/2006/relationships/hyperlink" Target="https://www.rightbreathe.com/" TargetMode="External"/><Relationship Id="rId19" Type="http://schemas.openxmlformats.org/officeDocument/2006/relationships/hyperlink" Target="https://www.asthmacontroltest.com/en-gb/welcome/" TargetMode="External"/><Relationship Id="rId4" Type="http://schemas.openxmlformats.org/officeDocument/2006/relationships/hyperlink" Target="https://www.ipcrg.org/sites/ipcrg/files/content/attachments/2023-06-05/IPCRG_DTH_14_Quick_guide_to_Spirometry_0.pdf" TargetMode="External"/><Relationship Id="rId9" Type="http://schemas.openxmlformats.org/officeDocument/2006/relationships/hyperlink" Target="https://www.rateyourreliance.com.tt/" TargetMode="External"/><Relationship Id="rId14" Type="http://schemas.openxmlformats.org/officeDocument/2006/relationships/hyperlink" Target="https://www.mysurgerywebsite.co.uk/website/T13848/files/traffic-lights-for-copd.pdf" TargetMode="External"/><Relationship Id="rId22" Type="http://schemas.openxmlformats.org/officeDocument/2006/relationships/slide" Target="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ctrTitle"/>
          </p:nvPr>
        </p:nvSpPr>
        <p:spPr>
          <a:xfrm>
            <a:off x="769247" y="1396008"/>
            <a:ext cx="7838036" cy="648072"/>
          </a:xfrm>
        </p:spPr>
        <p:txBody>
          <a:bodyPr>
            <a:normAutofit fontScale="90000"/>
          </a:bodyPr>
          <a:lstStyle/>
          <a:p>
            <a:pPr algn="l"/>
            <a:r>
              <a:rPr lang="en-GB" sz="4800" b="1">
                <a:solidFill>
                  <a:srgbClr val="0070C0"/>
                </a:solidFill>
              </a:rPr>
              <a:t>Quality Prescribing for </a:t>
            </a:r>
            <a:br>
              <a:rPr lang="en-GB" sz="4800" b="1">
                <a:solidFill>
                  <a:srgbClr val="0070C0"/>
                </a:solidFill>
              </a:rPr>
            </a:br>
            <a:r>
              <a:rPr lang="en-GB" sz="4800" b="1">
                <a:solidFill>
                  <a:srgbClr val="0070C0"/>
                </a:solidFill>
              </a:rPr>
              <a:t>Respiratory</a:t>
            </a:r>
            <a:br>
              <a:rPr lang="en-GB" sz="4800" b="1">
                <a:solidFill>
                  <a:srgbClr val="0070C0"/>
                </a:solidFill>
              </a:rPr>
            </a:br>
            <a:r>
              <a:rPr lang="en-GB" sz="4800" b="1">
                <a:solidFill>
                  <a:srgbClr val="0070C0"/>
                </a:solidFill>
              </a:rPr>
              <a:t>2024-2027  </a:t>
            </a:r>
            <a:br>
              <a:rPr lang="en-GB" sz="4400" b="1">
                <a:solidFill>
                  <a:srgbClr val="0070C0"/>
                </a:solidFill>
              </a:rPr>
            </a:br>
            <a:br>
              <a:rPr lang="en-GB" sz="4400" b="1">
                <a:solidFill>
                  <a:srgbClr val="0070C0"/>
                </a:solidFill>
              </a:rPr>
            </a:br>
            <a:r>
              <a:rPr lang="en-GB" sz="4400" b="1">
                <a:solidFill>
                  <a:srgbClr val="0070C0"/>
                </a:solidFill>
              </a:rPr>
              <a:t>A toolkit to support implementation </a:t>
            </a:r>
            <a:br>
              <a:rPr lang="en-GB" sz="4400" b="1">
                <a:solidFill>
                  <a:srgbClr val="0070C0"/>
                </a:solidFill>
              </a:rPr>
            </a:br>
            <a:endParaRPr lang="en-GB" sz="4400" b="1">
              <a:solidFill>
                <a:srgbClr val="0070C0"/>
              </a:solidFill>
            </a:endParaRPr>
          </a:p>
        </p:txBody>
      </p:sp>
      <p:pic>
        <p:nvPicPr>
          <p:cNvPr id="5" name="Picture 4">
            <a:extLst>
              <a:ext uri="{FF2B5EF4-FFF2-40B4-BE49-F238E27FC236}">
                <a16:creationId xmlns:a16="http://schemas.microsoft.com/office/drawing/2014/main" id="{76BE3794-CF2A-BD2A-31BE-1F26BEE3059C}"/>
              </a:ext>
            </a:extLst>
          </p:cNvPr>
          <p:cNvPicPr>
            <a:picLocks noChangeAspect="1"/>
          </p:cNvPicPr>
          <p:nvPr/>
        </p:nvPicPr>
        <p:blipFill>
          <a:blip r:embed="rId3"/>
          <a:stretch>
            <a:fillRect/>
          </a:stretch>
        </p:blipFill>
        <p:spPr>
          <a:xfrm>
            <a:off x="7040500" y="798991"/>
            <a:ext cx="4134979" cy="4963403"/>
          </a:xfrm>
          <a:prstGeom prst="rect">
            <a:avLst/>
          </a:prstGeom>
        </p:spPr>
      </p:pic>
    </p:spTree>
    <p:extLst>
      <p:ext uri="{BB962C8B-B14F-4D97-AF65-F5344CB8AC3E}">
        <p14:creationId xmlns:p14="http://schemas.microsoft.com/office/powerpoint/2010/main" val="35457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113837" y="56575"/>
            <a:ext cx="1404001" cy="773066"/>
          </a:xfrm>
        </p:spPr>
        <p:txBody>
          <a:bodyPr>
            <a:normAutofit fontScale="90000"/>
          </a:bodyPr>
          <a:lstStyle/>
          <a:p>
            <a:pPr algn="l"/>
            <a:r>
              <a:rPr lang="en-GB" sz="3200" dirty="0">
                <a:solidFill>
                  <a:srgbClr val="00AFAA"/>
                </a:solidFill>
                <a:latin typeface="+mn-lt"/>
              </a:rPr>
              <a:t>Step 3a</a:t>
            </a:r>
            <a:endParaRPr lang="en-GB" sz="2800" dirty="0">
              <a:solidFill>
                <a:srgbClr val="00AFAA"/>
              </a:solidFill>
              <a:latin typeface="+mn-lt"/>
            </a:endParaRPr>
          </a:p>
        </p:txBody>
      </p:sp>
      <p:sp>
        <p:nvSpPr>
          <p:cNvPr id="4" name="Rectangle: Rounded Corners 3">
            <a:extLst>
              <a:ext uri="{FF2B5EF4-FFF2-40B4-BE49-F238E27FC236}">
                <a16:creationId xmlns:a16="http://schemas.microsoft.com/office/drawing/2014/main" id="{2BC308BE-B18A-91DE-7F5D-BA98E2AF9E16}"/>
              </a:ext>
            </a:extLst>
          </p:cNvPr>
          <p:cNvSpPr/>
          <p:nvPr/>
        </p:nvSpPr>
        <p:spPr>
          <a:xfrm>
            <a:off x="1710188" y="151825"/>
            <a:ext cx="9891262" cy="422148"/>
          </a:xfrm>
          <a:prstGeom prst="roundRect">
            <a:avLst/>
          </a:prstGeom>
          <a:solidFill>
            <a:srgbClr val="00AF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Develop aims – consider particular service user groups </a:t>
            </a:r>
            <a:r>
              <a:rPr lang="en-GB" sz="2400" dirty="0"/>
              <a:t>(continued)</a:t>
            </a:r>
            <a:endParaRPr lang="en-GB" sz="2800" dirty="0"/>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2984435440"/>
              </p:ext>
            </p:extLst>
          </p:nvPr>
        </p:nvGraphicFramePr>
        <p:xfrm>
          <a:off x="52156" y="688750"/>
          <a:ext cx="12087687" cy="6359377"/>
        </p:xfrm>
        <a:graphic>
          <a:graphicData uri="http://schemas.openxmlformats.org/drawingml/2006/table">
            <a:tbl>
              <a:tblPr firstRow="1" bandRow="1">
                <a:tableStyleId>{5C22544A-7EE6-4342-B048-85BDC9FD1C3A}</a:tableStyleId>
              </a:tblPr>
              <a:tblGrid>
                <a:gridCol w="12087687">
                  <a:extLst>
                    <a:ext uri="{9D8B030D-6E8A-4147-A177-3AD203B41FA5}">
                      <a16:colId xmlns:a16="http://schemas.microsoft.com/office/drawing/2014/main" val="2028999251"/>
                    </a:ext>
                  </a:extLst>
                </a:gridCol>
              </a:tblGrid>
              <a:tr h="362038">
                <a:tc>
                  <a:txBody>
                    <a:bodyPr/>
                    <a:lstStyle/>
                    <a:p>
                      <a:r>
                        <a:rPr lang="en-GB" dirty="0"/>
                        <a:t>Suggested </a:t>
                      </a:r>
                      <a:r>
                        <a:rPr lang="en-GB" dirty="0">
                          <a:solidFill>
                            <a:schemeClr val="bg1"/>
                          </a:solidFill>
                        </a:rPr>
                        <a:t>actions - </a:t>
                      </a:r>
                      <a:r>
                        <a:rPr lang="en-GB" sz="1800" b="1" i="0" u="none" strike="noStrike" kern="1200" dirty="0">
                          <a:solidFill>
                            <a:schemeClr val="bg1"/>
                          </a:solidFill>
                          <a:effectLst/>
                          <a:latin typeface="+mn-lt"/>
                          <a:ea typeface="+mn-ea"/>
                          <a:cs typeface="+mn-cs"/>
                          <a:hlinkClick r:id="rId4">
                            <a:extLst>
                              <a:ext uri="{A12FA001-AC4F-418D-AE19-62706E023703}">
                                <ahyp:hlinkClr xmlns:ahyp="http://schemas.microsoft.com/office/drawing/2018/hyperlinkcolor" val="tx"/>
                              </a:ext>
                            </a:extLst>
                          </a:hlinkClick>
                        </a:rPr>
                        <a:t>developing aims</a:t>
                      </a:r>
                      <a:r>
                        <a:rPr lang="en-GB" sz="1800" b="0" i="0" kern="1200" dirty="0">
                          <a:solidFill>
                            <a:schemeClr val="bg1"/>
                          </a:solidFill>
                          <a:effectLst/>
                          <a:latin typeface="+mn-lt"/>
                          <a:ea typeface="+mn-ea"/>
                          <a:cs typeface="+mn-cs"/>
                        </a:rPr>
                        <a:t>, </a:t>
                      </a:r>
                      <a:r>
                        <a:rPr lang="en-GB" sz="1800" b="1" i="0" u="none" strike="noStrike" kern="1200" dirty="0">
                          <a:solidFill>
                            <a:schemeClr val="bg1"/>
                          </a:solidFill>
                          <a:effectLst/>
                          <a:latin typeface="+mn-lt"/>
                          <a:ea typeface="+mn-ea"/>
                          <a:cs typeface="+mn-cs"/>
                          <a:hlinkClick r:id="rId5">
                            <a:extLst>
                              <a:ext uri="{A12FA001-AC4F-418D-AE19-62706E023703}">
                                <ahyp:hlinkClr xmlns:ahyp="http://schemas.microsoft.com/office/drawing/2018/hyperlinkcolor" val="tx"/>
                              </a:ext>
                            </a:extLst>
                          </a:hlinkClick>
                        </a:rPr>
                        <a:t>project planning</a:t>
                      </a:r>
                      <a:r>
                        <a:rPr lang="en-GB" sz="1800" b="0" i="0" kern="1200" dirty="0">
                          <a:solidFill>
                            <a:schemeClr val="bg1"/>
                          </a:solidFill>
                          <a:effectLst/>
                          <a:latin typeface="+mn-lt"/>
                          <a:ea typeface="+mn-ea"/>
                          <a:cs typeface="+mn-cs"/>
                        </a:rPr>
                        <a:t> </a:t>
                      </a:r>
                      <a:endParaRPr lang="en-GB" dirty="0">
                        <a:solidFill>
                          <a:schemeClr val="bg1"/>
                        </a:solidFill>
                      </a:endParaRPr>
                    </a:p>
                  </a:txBody>
                  <a:tcPr>
                    <a:solidFill>
                      <a:srgbClr val="00AFAA"/>
                    </a:solidFill>
                  </a:tcPr>
                </a:tc>
                <a:extLst>
                  <a:ext uri="{0D108BD9-81ED-4DB2-BD59-A6C34878D82A}">
                    <a16:rowId xmlns:a16="http://schemas.microsoft.com/office/drawing/2014/main" val="501100368"/>
                  </a:ext>
                </a:extLst>
              </a:tr>
              <a:tr h="1357643">
                <a:tc>
                  <a:txBody>
                    <a:bodyPr/>
                    <a:lstStyle/>
                    <a:p>
                      <a:r>
                        <a:rPr lang="en-GB" sz="1400" b="1"/>
                        <a:t>Identifying people at risk</a:t>
                      </a:r>
                    </a:p>
                    <a:p>
                      <a:pPr lvl="0">
                        <a:buNone/>
                      </a:pPr>
                      <a:r>
                        <a:rPr lang="en-GB" sz="1400" b="0" i="0" u="none" strike="noStrike" noProof="0">
                          <a:latin typeface="Calibri"/>
                          <a:hlinkClick r:id="rId6"/>
                        </a:rPr>
                        <a:t>Diagnosis - COPD | Diagnosis | Chronic obstructive pulmonary disease | CKS | NICE</a:t>
                      </a:r>
                      <a:endParaRPr lang="en-GB" sz="1400" b="0" i="0" u="none" strike="noStrike" noProof="0">
                        <a:latin typeface="Calibri"/>
                      </a:endParaRPr>
                    </a:p>
                    <a:p>
                      <a:pPr lvl="0">
                        <a:buNone/>
                      </a:pPr>
                      <a:r>
                        <a:rPr lang="en-GB" sz="1400" b="0" i="0" u="none" strike="noStrike" noProof="0">
                          <a:latin typeface="Calibri"/>
                        </a:rPr>
                        <a:t>What actions are taken to follow up people with asthma within 48 hours of an exacerbation (if not hospitalised, or after discharge if hospitalised?) </a:t>
                      </a:r>
                      <a:endParaRPr lang="en-GB"/>
                    </a:p>
                    <a:p>
                      <a:r>
                        <a:rPr lang="en-GB" sz="1400" b="0"/>
                        <a:t>Spirometry for repeated breathlessness and prolonged episodes of cough, smoking history, use of peak flow diaries and ICS reversibility, sputum sampling, differential diagnosis excluding heart failure and GORD, screening for AAT deficiency </a:t>
                      </a:r>
                    </a:p>
                    <a:p>
                      <a:r>
                        <a:rPr lang="en-GB" sz="1400" b="0"/>
                        <a:t>Red flag investigations e.g. Blood tests, X-ray, CT. </a:t>
                      </a:r>
                    </a:p>
                  </a:txBody>
                  <a:tcPr/>
                </a:tc>
                <a:extLst>
                  <a:ext uri="{0D108BD9-81ED-4DB2-BD59-A6C34878D82A}">
                    <a16:rowId xmlns:a16="http://schemas.microsoft.com/office/drawing/2014/main" val="820642351"/>
                  </a:ext>
                </a:extLst>
              </a:tr>
              <a:tr h="9352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t>Differential diagnosis</a:t>
                      </a:r>
                    </a:p>
                    <a:p>
                      <a:pPr marL="0" marR="0" lvl="0" indent="0" algn="l" rtl="0" eaLnBrk="1" fontAlgn="auto" latinLnBrk="0" hangingPunct="1">
                        <a:lnSpc>
                          <a:spcPct val="100000"/>
                        </a:lnSpc>
                        <a:spcBef>
                          <a:spcPts val="0"/>
                        </a:spcBef>
                        <a:spcAft>
                          <a:spcPts val="0"/>
                        </a:spcAft>
                        <a:buClrTx/>
                        <a:buSzTx/>
                        <a:buFontTx/>
                        <a:buNone/>
                      </a:pPr>
                      <a:r>
                        <a:rPr lang="en-GB" sz="1400" b="0" dirty="0"/>
                        <a:t>Consider other causes of breathlessness such as heart failure </a:t>
                      </a:r>
                    </a:p>
                    <a:p>
                      <a:pPr marL="0" marR="0" lvl="0" indent="0" algn="l" rtl="0" eaLnBrk="1" fontAlgn="auto" latinLnBrk="0" hangingPunct="1">
                        <a:lnSpc>
                          <a:spcPct val="100000"/>
                        </a:lnSpc>
                        <a:spcBef>
                          <a:spcPts val="0"/>
                        </a:spcBef>
                        <a:spcAft>
                          <a:spcPts val="0"/>
                        </a:spcAft>
                        <a:buClrTx/>
                        <a:buSzTx/>
                        <a:buFontTx/>
                        <a:buNone/>
                      </a:pPr>
                      <a:r>
                        <a:rPr lang="en-GB" sz="1400" b="0" dirty="0"/>
                        <a:t>Address breathing dysfunction – referral to chest physiotherapist where available </a:t>
                      </a:r>
                      <a:r>
                        <a:rPr lang="en-GB" sz="1400" b="0" i="0" u="none" strike="noStrike" noProof="0" dirty="0">
                          <a:latin typeface="Calibri"/>
                          <a:hlinkClick r:id="rId7"/>
                        </a:rPr>
                        <a:t>Dysfunctional breathing | </a:t>
                      </a:r>
                      <a:r>
                        <a:rPr lang="en-GB" sz="1400" b="0" i="0" u="none" strike="noStrike" noProof="0" dirty="0" err="1">
                          <a:latin typeface="Calibri"/>
                          <a:hlinkClick r:id="rId7"/>
                        </a:rPr>
                        <a:t>RESPe</a:t>
                      </a:r>
                      <a:r>
                        <a:rPr lang="en-GB" sz="1400" b="0" i="0" u="none" strike="noStrike" noProof="0" dirty="0">
                          <a:latin typeface="Calibri"/>
                          <a:hlinkClick r:id="rId7"/>
                        </a:rPr>
                        <a:t> (</a:t>
                      </a:r>
                      <a:r>
                        <a:rPr lang="en-GB" sz="1400" b="0" i="0" u="none" strike="noStrike" noProof="0" dirty="0" err="1">
                          <a:latin typeface="Calibri"/>
                          <a:hlinkClick r:id="rId7"/>
                        </a:rPr>
                        <a:t>respelearning.scot</a:t>
                      </a:r>
                      <a:r>
                        <a:rPr lang="en-GB" sz="1400" b="0" i="0" u="none" strike="noStrike" noProof="0" dirty="0">
                          <a:latin typeface="Calibri"/>
                          <a:hlinkClick r:id="rId7"/>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t>Breathlessness resources to assist individuals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t>Cough pathway</a:t>
                      </a:r>
                    </a:p>
                  </a:txBody>
                  <a:tcPr/>
                </a:tc>
                <a:extLst>
                  <a:ext uri="{0D108BD9-81ED-4DB2-BD59-A6C34878D82A}">
                    <a16:rowId xmlns:a16="http://schemas.microsoft.com/office/drawing/2014/main" val="188570431"/>
                  </a:ext>
                </a:extLst>
              </a:tr>
              <a:tr h="547439">
                <a:tc>
                  <a:txBody>
                    <a:bodyPr/>
                    <a:lstStyle/>
                    <a:p>
                      <a:r>
                        <a:rPr lang="en-GB" sz="1400" b="1"/>
                        <a:t>Polypharmacy</a:t>
                      </a:r>
                    </a:p>
                    <a:p>
                      <a:r>
                        <a:rPr lang="en-GB" sz="1400" b="0"/>
                        <a:t>National therapeutic indicators    </a:t>
                      </a:r>
                      <a:r>
                        <a:rPr lang="en-GB" sz="1400">
                          <a:hlinkClick r:id="rId8"/>
                        </a:rPr>
                        <a:t>Polypharmacy-Guidance-2018.pdf (scot.nhs.uk)</a:t>
                      </a:r>
                      <a:endParaRPr lang="en-GB" sz="1400" b="0"/>
                    </a:p>
                  </a:txBody>
                  <a:tcPr/>
                </a:tc>
                <a:extLst>
                  <a:ext uri="{0D108BD9-81ED-4DB2-BD59-A6C34878D82A}">
                    <a16:rowId xmlns:a16="http://schemas.microsoft.com/office/drawing/2014/main" val="3829141173"/>
                  </a:ext>
                </a:extLst>
              </a:tr>
              <a:tr h="1810189">
                <a:tc>
                  <a:txBody>
                    <a:bodyPr/>
                    <a:lstStyle/>
                    <a:p>
                      <a:r>
                        <a:rPr lang="en-GB" sz="1400" b="1" dirty="0"/>
                        <a:t>Focus on disadvantaged groups</a:t>
                      </a:r>
                    </a:p>
                    <a:p>
                      <a:r>
                        <a:rPr lang="en-GB" sz="1400" b="0" dirty="0"/>
                        <a:t>This may include minority ethnic groups, those with English as an additional language, low literacy, mental health conditions., people living in adversity, poor housing etc.</a:t>
                      </a:r>
                    </a:p>
                    <a:p>
                      <a:r>
                        <a:rPr lang="en-GB" sz="1400" b="0" dirty="0"/>
                        <a:t>How are they supported – leaflets in additional languages, community outreach work?</a:t>
                      </a:r>
                    </a:p>
                    <a:p>
                      <a:pPr marL="285750" indent="-285750">
                        <a:buFont typeface="Arial" panose="020B0604020202020204" pitchFamily="34" charset="0"/>
                        <a:buChar char="•"/>
                      </a:pPr>
                      <a:r>
                        <a:rPr lang="en-GB" sz="1400" b="0" dirty="0">
                          <a:hlinkClick r:id="rId9"/>
                        </a:rPr>
                        <a:t>Depression and anxiety patient health questionnaire (PHQ-9)</a:t>
                      </a:r>
                      <a:r>
                        <a:rPr lang="en-GB" sz="1400" b="0" dirty="0"/>
                        <a:t> , </a:t>
                      </a:r>
                      <a:r>
                        <a:rPr lang="en-GB" sz="1400" b="0" dirty="0">
                          <a:hlinkClick r:id="rId10"/>
                        </a:rPr>
                        <a:t>PHQ4</a:t>
                      </a:r>
                      <a:r>
                        <a:rPr lang="en-GB" sz="1400" b="0" dirty="0"/>
                        <a:t>,  </a:t>
                      </a:r>
                      <a:r>
                        <a:rPr lang="en-GB" sz="1400" b="0" i="0" u="none" strike="noStrike" noProof="0" dirty="0">
                          <a:latin typeface="Calibri"/>
                          <a:hlinkClick r:id="rId11"/>
                        </a:rPr>
                        <a:t>Generalised anxiety disorder assessment (GAD-7)</a:t>
                      </a:r>
                      <a:r>
                        <a:rPr lang="en-GB" sz="1400" b="0" i="0" u="none" strike="noStrike" noProof="0" dirty="0">
                          <a:latin typeface="Calibri"/>
                        </a:rPr>
                        <a:t> </a:t>
                      </a:r>
                    </a:p>
                    <a:p>
                      <a:pPr marL="285750" indent="-285750">
                        <a:buFont typeface="Arial" panose="020B0604020202020204" pitchFamily="34" charset="0"/>
                        <a:buChar char="•"/>
                      </a:pPr>
                      <a:r>
                        <a:rPr lang="en-GB" sz="1400" b="0" dirty="0">
                          <a:hlinkClick r:id="rId12"/>
                        </a:rPr>
                        <a:t>Scottish Government publication: </a:t>
                      </a:r>
                      <a:r>
                        <a:rPr lang="en-GB" sz="1400" b="0" i="0" kern="1200" dirty="0">
                          <a:solidFill>
                            <a:schemeClr val="dk1"/>
                          </a:solidFill>
                          <a:effectLst/>
                          <a:latin typeface="+mn-lt"/>
                          <a:ea typeface="+mn-ea"/>
                          <a:cs typeface="+mn-cs"/>
                          <a:hlinkClick r:id="rId12"/>
                        </a:rPr>
                        <a:t>Improving the Physical Health and Well Being of those Experiencing Mental Illness</a:t>
                      </a:r>
                    </a:p>
                    <a:p>
                      <a:pPr marL="285750" lvl="0" indent="-285750">
                        <a:buFont typeface="Arial" panose="020B0604020202020204" pitchFamily="34" charset="0"/>
                        <a:buChar char="•"/>
                      </a:pPr>
                      <a:r>
                        <a:rPr lang="en-GB" sz="1400" b="0" i="0" u="none" kern="1200" dirty="0">
                          <a:solidFill>
                            <a:schemeClr val="dk1"/>
                          </a:solidFill>
                          <a:effectLst/>
                          <a:latin typeface="+mn-lt"/>
                          <a:ea typeface="+mn-ea"/>
                          <a:cs typeface="+mn-cs"/>
                        </a:rPr>
                        <a:t>Guides to help patients manage their asthma in different languages</a:t>
                      </a:r>
                      <a:r>
                        <a:rPr lang="en-GB" sz="1600" b="0" i="0" u="none" kern="1200" dirty="0">
                          <a:solidFill>
                            <a:schemeClr val="dk1"/>
                          </a:solidFill>
                          <a:effectLst/>
                          <a:latin typeface="+mn-lt"/>
                          <a:ea typeface="+mn-ea"/>
                          <a:cs typeface="+mn-cs"/>
                        </a:rPr>
                        <a:t> </a:t>
                      </a:r>
                      <a:r>
                        <a:rPr lang="en-GB" sz="1400" b="0" i="0" u="none" strike="noStrike" kern="1200" noProof="0" dirty="0">
                          <a:solidFill>
                            <a:srgbClr val="0563C1"/>
                          </a:solidFill>
                          <a:effectLst/>
                          <a:latin typeface="Calibri"/>
                        </a:rPr>
                        <a:t> </a:t>
                      </a:r>
                      <a:r>
                        <a:rPr lang="en-GB" sz="1400" b="0" i="0" u="none" strike="noStrike" kern="1200" noProof="0" dirty="0">
                          <a:effectLst/>
                          <a:hlinkClick r:id="rId13"/>
                        </a:rPr>
                        <a:t>Poster with QR codes and links in </a:t>
                      </a:r>
                      <a:r>
                        <a:rPr lang="en-GB" sz="1400" b="0" i="0" u="none" strike="noStrike" kern="1200" noProof="0">
                          <a:effectLst/>
                          <a:hlinkClick r:id="rId13"/>
                        </a:rPr>
                        <a:t>different languages  </a:t>
                      </a:r>
                      <a:r>
                        <a:rPr lang="en-GB" sz="1400" b="0" i="0" u="none" strike="noStrike" kern="1200" noProof="0">
                          <a:effectLst/>
                          <a:hlinkClick r:id="rId14"/>
                        </a:rPr>
                        <a:t>Easy read asthma leaflet (downloadable pdf)</a:t>
                      </a:r>
                      <a:endParaRPr lang="en-GB" sz="1400" b="0" i="0" u="none" strike="noStrike" kern="1200" noProof="0" dirty="0">
                        <a:effectLst/>
                        <a:hlinkClick r:id="rId13"/>
                      </a:endParaRPr>
                    </a:p>
                    <a:p>
                      <a:pPr marL="285750" lvl="0" indent="-285750">
                        <a:buFont typeface="Arial" panose="020B0604020202020204" pitchFamily="34" charset="0"/>
                        <a:buChar char="•"/>
                      </a:pPr>
                      <a:r>
                        <a:rPr lang="en-GB" sz="1400" b="0" i="0" u="none" strike="noStrike" kern="1200" noProof="0" dirty="0">
                          <a:effectLst/>
                        </a:rPr>
                        <a:t>Videos in different languages to guide inhaler choice </a:t>
                      </a:r>
                      <a:r>
                        <a:rPr lang="en-GB" sz="1400" b="0" i="0" u="none" strike="noStrike" kern="1200" noProof="0" dirty="0">
                          <a:effectLst/>
                          <a:latin typeface="Calibri"/>
                          <a:hlinkClick r:id="rId15"/>
                        </a:rPr>
                        <a:t>Inhaler choices | Asthma + Lung UK (asthmaandlung.org.uk)</a:t>
                      </a:r>
                      <a:endParaRPr lang="en-GB" sz="1400" b="0" i="0" u="none" strike="noStrike" kern="1200" noProof="0" dirty="0">
                        <a:effectLst/>
                      </a:endParaRPr>
                    </a:p>
                  </a:txBody>
                  <a:tcPr/>
                </a:tc>
                <a:extLst>
                  <a:ext uri="{0D108BD9-81ED-4DB2-BD59-A6C34878D82A}">
                    <a16:rowId xmlns:a16="http://schemas.microsoft.com/office/drawing/2014/main" val="1376490762"/>
                  </a:ext>
                </a:extLst>
              </a:tr>
              <a:tr h="8741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t>Patient identification and prioritisation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dirty="0"/>
                        <a:t>Use the </a:t>
                      </a:r>
                      <a:r>
                        <a:rPr lang="en-GB" sz="1400" b="0" dirty="0">
                          <a:hlinkClick r:id="rId16"/>
                        </a:rPr>
                        <a:t>National Therapeutic Indicators (NTIs) </a:t>
                      </a:r>
                      <a:r>
                        <a:rPr lang="en-GB" sz="1400" b="0" dirty="0"/>
                        <a:t>to identify variation between boards, clusters or practices.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dirty="0"/>
                        <a:t>Individuals within each group can be identified using the Scottish Therapeutics Utility </a:t>
                      </a:r>
                      <a:r>
                        <a:rPr lang="en-GB" sz="1400" b="0" dirty="0">
                          <a:solidFill>
                            <a:schemeClr val="accent1">
                              <a:lumMod val="75000"/>
                            </a:schemeClr>
                          </a:solidFill>
                          <a:hlinkClick r:id="rId17">
                            <a:extLst>
                              <a:ext uri="{A12FA001-AC4F-418D-AE19-62706E023703}">
                                <ahyp:hlinkClr xmlns:ahyp="http://schemas.microsoft.com/office/drawing/2018/hyperlinkcolor" val="tx"/>
                              </a:ext>
                            </a:extLst>
                          </a:hlinkClick>
                        </a:rPr>
                        <a:t>(STU) </a:t>
                      </a:r>
                      <a:r>
                        <a:rPr lang="en-GB" sz="1400" b="0" dirty="0"/>
                        <a:t>in general practice</a:t>
                      </a:r>
                    </a:p>
                  </a:txBody>
                  <a:tcPr/>
                </a:tc>
                <a:extLst>
                  <a:ext uri="{0D108BD9-81ED-4DB2-BD59-A6C34878D82A}">
                    <a16:rowId xmlns:a16="http://schemas.microsoft.com/office/drawing/2014/main" val="347876350"/>
                  </a:ext>
                </a:extLst>
              </a:tr>
            </a:tbl>
          </a:graphicData>
        </a:graphic>
      </p:graphicFrame>
      <p:sp>
        <p:nvSpPr>
          <p:cNvPr id="3" name="TextBox 2">
            <a:hlinkClick r:id="rId18" action="ppaction://hlinksldjump"/>
            <a:extLst>
              <a:ext uri="{FF2B5EF4-FFF2-40B4-BE49-F238E27FC236}">
                <a16:creationId xmlns:a16="http://schemas.microsoft.com/office/drawing/2014/main" id="{48C1D9AF-A264-E25A-2AD4-6848025CED24}"/>
              </a:ext>
            </a:extLst>
          </p:cNvPr>
          <p:cNvSpPr txBox="1"/>
          <p:nvPr/>
        </p:nvSpPr>
        <p:spPr>
          <a:xfrm>
            <a:off x="9863091" y="6442991"/>
            <a:ext cx="2148396" cy="276999"/>
          </a:xfrm>
          <a:prstGeom prst="rect">
            <a:avLst/>
          </a:prstGeom>
          <a:noFill/>
        </p:spPr>
        <p:txBody>
          <a:bodyPr wrap="square" rtlCol="0">
            <a:spAutoFit/>
          </a:bodyPr>
          <a:lstStyle/>
          <a:p>
            <a:r>
              <a:rPr lang="en-GB" sz="1200">
                <a:solidFill>
                  <a:schemeClr val="accent1">
                    <a:lumMod val="75000"/>
                  </a:schemeClr>
                </a:solidFill>
                <a:hlinkClick r:id="rId19" action="ppaction://hlinksldjump"/>
              </a:rPr>
              <a:t>Return</a:t>
            </a:r>
            <a:r>
              <a:rPr lang="en-GB" sz="1200">
                <a:solidFill>
                  <a:schemeClr val="accent1">
                    <a:lumMod val="75000"/>
                  </a:schemeClr>
                </a:solidFill>
              </a:rPr>
              <a:t> to Actions</a:t>
            </a:r>
          </a:p>
        </p:txBody>
      </p:sp>
    </p:spTree>
    <p:extLst>
      <p:ext uri="{BB962C8B-B14F-4D97-AF65-F5344CB8AC3E}">
        <p14:creationId xmlns:p14="http://schemas.microsoft.com/office/powerpoint/2010/main" val="3206671226"/>
      </p:ext>
    </p:extLst>
  </p:cSld>
  <p:clrMapOvr>
    <a:masterClrMapping/>
  </p:clrMapOvr>
  <p:extLst>
    <p:ext uri="{6950BFC3-D8DA-4A85-94F7-54DA5524770B}">
      <p188:commentRel xmlns:p188="http://schemas.microsoft.com/office/powerpoint/2018/8/main" r:id="rId3"/>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90256" y="44800"/>
            <a:ext cx="1490192" cy="631704"/>
          </a:xfrm>
        </p:spPr>
        <p:txBody>
          <a:bodyPr>
            <a:normAutofit/>
          </a:bodyPr>
          <a:lstStyle/>
          <a:p>
            <a:pPr algn="l"/>
            <a:r>
              <a:rPr lang="en-GB" sz="3200" dirty="0">
                <a:solidFill>
                  <a:srgbClr val="00AFAA"/>
                </a:solidFill>
                <a:latin typeface="+mn-lt"/>
              </a:rPr>
              <a:t>Step 3b</a:t>
            </a:r>
            <a:endParaRPr lang="en-GB" sz="2800" dirty="0">
              <a:solidFill>
                <a:srgbClr val="00AFAA"/>
              </a:solidFill>
              <a:latin typeface="+mn-lt"/>
            </a:endParaRPr>
          </a:p>
        </p:txBody>
      </p:sp>
      <p:sp>
        <p:nvSpPr>
          <p:cNvPr id="4" name="Rectangle: Rounded Corners 3">
            <a:extLst>
              <a:ext uri="{FF2B5EF4-FFF2-40B4-BE49-F238E27FC236}">
                <a16:creationId xmlns:a16="http://schemas.microsoft.com/office/drawing/2014/main" id="{2BC308BE-B18A-91DE-7F5D-BA98E2AF9E16}"/>
              </a:ext>
            </a:extLst>
          </p:cNvPr>
          <p:cNvSpPr/>
          <p:nvPr/>
        </p:nvSpPr>
        <p:spPr>
          <a:xfrm>
            <a:off x="2102832" y="44800"/>
            <a:ext cx="8370379" cy="451956"/>
          </a:xfrm>
          <a:prstGeom prst="roundRect">
            <a:avLst/>
          </a:prstGeom>
          <a:solidFill>
            <a:srgbClr val="00AF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Develop aims – consider holistic person-centred care</a:t>
            </a:r>
          </a:p>
        </p:txBody>
      </p:sp>
      <p:sp>
        <p:nvSpPr>
          <p:cNvPr id="5" name="Rectangle: Rounded Corners 4">
            <a:extLst>
              <a:ext uri="{FF2B5EF4-FFF2-40B4-BE49-F238E27FC236}">
                <a16:creationId xmlns:a16="http://schemas.microsoft.com/office/drawing/2014/main" id="{9039901B-9B52-AF3E-6922-9353FFA37CED}"/>
              </a:ext>
            </a:extLst>
          </p:cNvPr>
          <p:cNvSpPr/>
          <p:nvPr/>
        </p:nvSpPr>
        <p:spPr>
          <a:xfrm>
            <a:off x="1235107" y="541691"/>
            <a:ext cx="10007241" cy="317143"/>
          </a:xfrm>
          <a:prstGeom prst="roundRect">
            <a:avLst/>
          </a:prstGeom>
          <a:solidFill>
            <a:srgbClr val="00AFAA">
              <a:alpha val="50196"/>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Are there specific aspects of lifestyle management which you could focus on improving?</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92804658"/>
              </p:ext>
            </p:extLst>
          </p:nvPr>
        </p:nvGraphicFramePr>
        <p:xfrm>
          <a:off x="45128" y="945468"/>
          <a:ext cx="12101744" cy="5867732"/>
        </p:xfrm>
        <a:graphic>
          <a:graphicData uri="http://schemas.openxmlformats.org/drawingml/2006/table">
            <a:tbl>
              <a:tblPr firstRow="1" bandRow="1">
                <a:tableStyleId>{5C22544A-7EE6-4342-B048-85BDC9FD1C3A}</a:tableStyleId>
              </a:tblPr>
              <a:tblGrid>
                <a:gridCol w="12101744">
                  <a:extLst>
                    <a:ext uri="{9D8B030D-6E8A-4147-A177-3AD203B41FA5}">
                      <a16:colId xmlns:a16="http://schemas.microsoft.com/office/drawing/2014/main" val="2028999251"/>
                    </a:ext>
                  </a:extLst>
                </a:gridCol>
              </a:tblGrid>
              <a:tr h="401673">
                <a:tc>
                  <a:txBody>
                    <a:bodyPr/>
                    <a:lstStyle/>
                    <a:p>
                      <a:r>
                        <a:rPr lang="en-GB" dirty="0"/>
                        <a:t>Suggested actions</a:t>
                      </a:r>
                    </a:p>
                  </a:txBody>
                  <a:tcPr>
                    <a:solidFill>
                      <a:srgbClr val="00AFAA"/>
                    </a:solidFill>
                  </a:tcPr>
                </a:tc>
                <a:extLst>
                  <a:ext uri="{0D108BD9-81ED-4DB2-BD59-A6C34878D82A}">
                    <a16:rowId xmlns:a16="http://schemas.microsoft.com/office/drawing/2014/main" val="501100368"/>
                  </a:ext>
                </a:extLst>
              </a:tr>
              <a:tr h="983042">
                <a:tc>
                  <a:txBody>
                    <a:bodyPr/>
                    <a:lstStyle/>
                    <a:p>
                      <a:r>
                        <a:rPr lang="en-GB" sz="1400" b="1" dirty="0"/>
                        <a:t>Empower people: </a:t>
                      </a:r>
                    </a:p>
                    <a:p>
                      <a:r>
                        <a:rPr lang="en-GB" sz="1400" b="0" dirty="0"/>
                        <a:t>Are practitioners using consultation techniques that provide equity to all. Are there leaflets/electronic resources/links available to support everyone, not only those with respiratory disease, and encourage active lifestyle, physical activity, healthy diet, weight management and smoking cessation? Is there peer support available, such as local support groups for people with respiratory conditions? See Core resources for people with respiratory conditions.</a:t>
                      </a:r>
                    </a:p>
                    <a:p>
                      <a:r>
                        <a:rPr lang="en-GB" sz="1400" b="0" dirty="0"/>
                        <a:t>Support preparation for effective reviews  </a:t>
                      </a:r>
                      <a:r>
                        <a:rPr lang="en-GB" sz="1400" b="0" dirty="0">
                          <a:hlinkClick r:id="rId4"/>
                        </a:rPr>
                        <a:t>How to prepare for an asthma review</a:t>
                      </a:r>
                      <a:endParaRPr lang="en-GB" sz="1400" b="0" dirty="0"/>
                    </a:p>
                    <a:p>
                      <a:r>
                        <a:rPr lang="en-GB" sz="1400" b="0" dirty="0"/>
                        <a:t>Consider inclusion on practice website and refer to </a:t>
                      </a:r>
                      <a:r>
                        <a:rPr lang="en-GB" sz="1400" dirty="0">
                          <a:solidFill>
                            <a:schemeClr val="accent1">
                              <a:lumMod val="75000"/>
                            </a:schemeClr>
                          </a:solidFill>
                          <a:hlinkClick r:id="rId5">
                            <a:extLst>
                              <a:ext uri="{A12FA001-AC4F-418D-AE19-62706E023703}">
                                <ahyp:hlinkClr xmlns:ahyp="http://schemas.microsoft.com/office/drawing/2018/hyperlinkcolor" val="tx"/>
                              </a:ext>
                            </a:extLst>
                          </a:hlinkClick>
                        </a:rPr>
                        <a:t>Polypharmacy: Manage Medicines (scot.nhs.uk)</a:t>
                      </a:r>
                      <a:r>
                        <a:rPr lang="en-GB" sz="1400" dirty="0">
                          <a:solidFill>
                            <a:schemeClr val="accent1">
                              <a:lumMod val="75000"/>
                            </a:schemeClr>
                          </a:solidFill>
                        </a:rPr>
                        <a:t> </a:t>
                      </a:r>
                      <a:r>
                        <a:rPr lang="en-GB" sz="1400" b="0" kern="1200" dirty="0">
                          <a:solidFill>
                            <a:schemeClr val="dk1"/>
                          </a:solidFill>
                          <a:latin typeface="+mn-lt"/>
                          <a:ea typeface="+mn-ea"/>
                          <a:cs typeface="+mn-cs"/>
                        </a:rPr>
                        <a:t>patient resource, </a:t>
                      </a:r>
                      <a:r>
                        <a:rPr lang="en-GB" sz="1400" b="0" kern="1200" dirty="0">
                          <a:solidFill>
                            <a:schemeClr val="dk1"/>
                          </a:solidFill>
                          <a:latin typeface="+mn-lt"/>
                          <a:ea typeface="+mn-ea"/>
                          <a:cs typeface="+mn-cs"/>
                          <a:hlinkClick r:id="rId6"/>
                        </a:rPr>
                        <a:t>‘What matters to you?’</a:t>
                      </a:r>
                      <a:endParaRPr lang="en-GB" sz="1400" b="0" kern="1200" dirty="0">
                        <a:solidFill>
                          <a:schemeClr val="dk1"/>
                        </a:solidFill>
                        <a:latin typeface="+mn-lt"/>
                        <a:ea typeface="+mn-ea"/>
                        <a:cs typeface="+mn-cs"/>
                      </a:endParaRPr>
                    </a:p>
                  </a:txBody>
                  <a:tcPr/>
                </a:tc>
                <a:extLst>
                  <a:ext uri="{0D108BD9-81ED-4DB2-BD59-A6C34878D82A}">
                    <a16:rowId xmlns:a16="http://schemas.microsoft.com/office/drawing/2014/main" val="3059404943"/>
                  </a:ext>
                </a:extLst>
              </a:tr>
              <a:tr h="728743">
                <a:tc>
                  <a:txBody>
                    <a:bodyPr/>
                    <a:lstStyle/>
                    <a:p>
                      <a:r>
                        <a:rPr lang="en-GB" sz="1400" b="1" dirty="0"/>
                        <a:t>Ensure effective use of inhalers. </a:t>
                      </a:r>
                    </a:p>
                    <a:p>
                      <a:r>
                        <a:rPr lang="en-GB" sz="1400" b="0" dirty="0"/>
                        <a:t>Videos available from:  </a:t>
                      </a:r>
                      <a:r>
                        <a:rPr lang="en-GB" sz="1400" b="0" i="0" u="none" strike="noStrike" noProof="0" dirty="0">
                          <a:solidFill>
                            <a:srgbClr val="0563C1"/>
                          </a:solidFill>
                          <a:latin typeface="Calibri"/>
                          <a:hlinkClick r:id="rId7"/>
                        </a:rPr>
                        <a:t>My Lungs My Life resources</a:t>
                      </a:r>
                      <a:r>
                        <a:rPr lang="en-GB" sz="1400" b="0" i="0" u="none" strike="noStrike" noProof="0" dirty="0">
                          <a:solidFill>
                            <a:srgbClr val="000000"/>
                          </a:solidFill>
                          <a:latin typeface="Calibri"/>
                        </a:rPr>
                        <a:t> ,</a:t>
                      </a:r>
                      <a:r>
                        <a:rPr lang="en-GB" sz="1400" b="0" dirty="0"/>
                        <a:t> </a:t>
                      </a:r>
                      <a:r>
                        <a:rPr lang="en-GB" sz="1400" b="0" i="0" u="none" strike="noStrike" noProof="0" dirty="0">
                          <a:latin typeface="Calibri"/>
                          <a:hlinkClick r:id="rId8"/>
                        </a:rPr>
                        <a:t>Asthma + lung UK inhaler videos</a:t>
                      </a:r>
                    </a:p>
                    <a:p>
                      <a:pPr marL="0" marR="0" lvl="0" indent="0" algn="l" rtl="0">
                        <a:lnSpc>
                          <a:spcPct val="100000"/>
                        </a:lnSpc>
                        <a:spcBef>
                          <a:spcPts val="0"/>
                        </a:spcBef>
                        <a:spcAft>
                          <a:spcPts val="0"/>
                        </a:spcAft>
                        <a:buClrTx/>
                        <a:buSzTx/>
                        <a:buFontTx/>
                        <a:buNone/>
                      </a:pPr>
                      <a:r>
                        <a:rPr lang="en-GB" sz="1400" b="0" dirty="0"/>
                        <a:t>Inhaler technique checks  </a:t>
                      </a:r>
                      <a:r>
                        <a:rPr lang="en-GB" sz="1400" b="0" i="0" u="none" strike="noStrike" noProof="0" dirty="0">
                          <a:latin typeface="+mn-lt"/>
                          <a:hlinkClick r:id="rId9"/>
                        </a:rPr>
                        <a:t>Inhaler technique poster</a:t>
                      </a:r>
                      <a:endParaRPr lang="en-GB" sz="1400" b="0" kern="1200" dirty="0">
                        <a:solidFill>
                          <a:schemeClr val="dk1"/>
                        </a:solidFill>
                        <a:latin typeface="+mn-lt"/>
                        <a:ea typeface="+mn-ea"/>
                        <a:cs typeface="+mn-cs"/>
                      </a:endParaRPr>
                    </a:p>
                  </a:txBody>
                  <a:tcPr/>
                </a:tc>
                <a:extLst>
                  <a:ext uri="{0D108BD9-81ED-4DB2-BD59-A6C34878D82A}">
                    <a16:rowId xmlns:a16="http://schemas.microsoft.com/office/drawing/2014/main" val="3963503151"/>
                  </a:ext>
                </a:extLst>
              </a:tr>
              <a:tr h="1205016">
                <a:tc>
                  <a:txBody>
                    <a:bodyPr/>
                    <a:lstStyle/>
                    <a:p>
                      <a:r>
                        <a:rPr lang="en-GB" sz="1400" b="1" kern="1200" dirty="0">
                          <a:solidFill>
                            <a:schemeClr val="dk1"/>
                          </a:solidFill>
                          <a:latin typeface="+mn-lt"/>
                          <a:ea typeface="+mn-ea"/>
                          <a:cs typeface="+mn-cs"/>
                        </a:rPr>
                        <a:t>Empower people to self-manage their condition: </a:t>
                      </a:r>
                    </a:p>
                    <a:p>
                      <a:pPr marL="285750" indent="-285750">
                        <a:buFont typeface="Arial" panose="020B0604020202020204" pitchFamily="34" charset="0"/>
                        <a:buChar char="•"/>
                      </a:pPr>
                      <a:r>
                        <a:rPr lang="en-GB" sz="1400" b="1" kern="1200" dirty="0">
                          <a:solidFill>
                            <a:schemeClr val="dk1"/>
                          </a:solidFill>
                          <a:effectLst/>
                          <a:latin typeface="+mn-lt"/>
                          <a:ea typeface="+mn-ea"/>
                          <a:cs typeface="+mn-cs"/>
                        </a:rPr>
                        <a:t>Personal Asthma Action Plans </a:t>
                      </a:r>
                      <a:endParaRPr lang="en-GB" sz="1400" b="1" kern="1200" dirty="0">
                        <a:solidFill>
                          <a:schemeClr val="dk1"/>
                        </a:solidFill>
                        <a:latin typeface="+mn-lt"/>
                        <a:ea typeface="+mn-ea"/>
                        <a:cs typeface="+mn-cs"/>
                      </a:endParaRPr>
                    </a:p>
                    <a:p>
                      <a:r>
                        <a:rPr lang="en-GB" sz="1400" kern="1200" dirty="0">
                          <a:solidFill>
                            <a:schemeClr val="dk1"/>
                          </a:solidFill>
                          <a:effectLst/>
                          <a:latin typeface="+mn-lt"/>
                          <a:ea typeface="+mn-ea"/>
                          <a:cs typeface="+mn-cs"/>
                        </a:rPr>
                        <a:t>There is substantial evidence to support the value of personalised actions plans for asthma in both adults and children and this is a benchmark for quality asthma care. Clinicians should refer to local guidance and resources. A generic template is also available from </a:t>
                      </a:r>
                      <a:r>
                        <a:rPr lang="en-GB" sz="1400" u="sng" kern="1200" dirty="0">
                          <a:solidFill>
                            <a:schemeClr val="dk1"/>
                          </a:solidFill>
                          <a:effectLst/>
                          <a:latin typeface="+mn-lt"/>
                          <a:ea typeface="+mn-ea"/>
                          <a:cs typeface="+mn-cs"/>
                          <a:hlinkClick r:id="rId10"/>
                        </a:rPr>
                        <a:t>Asthma action plans | Asthma + Lung UK</a:t>
                      </a:r>
                      <a:r>
                        <a:rPr lang="en-GB" sz="1400" u="sng" kern="1200" dirty="0">
                          <a:solidFill>
                            <a:schemeClr val="dk1"/>
                          </a:solidFill>
                          <a:effectLst/>
                          <a:latin typeface="+mn-lt"/>
                          <a:ea typeface="+mn-ea"/>
                          <a:cs typeface="+mn-cs"/>
                        </a:rPr>
                        <a:t>.</a:t>
                      </a:r>
                      <a:r>
                        <a:rPr lang="en-GB" sz="1400" kern="1200" dirty="0">
                          <a:solidFill>
                            <a:schemeClr val="dk1"/>
                          </a:solidFill>
                          <a:effectLst/>
                          <a:latin typeface="+mn-lt"/>
                          <a:ea typeface="+mn-ea"/>
                          <a:cs typeface="+mn-cs"/>
                        </a:rPr>
                        <a:t>  </a:t>
                      </a:r>
                    </a:p>
                    <a:p>
                      <a:pPr marL="285750" indent="-285750">
                        <a:buFont typeface="Arial" panose="020B0604020202020204" pitchFamily="34" charset="0"/>
                        <a:buChar char="•"/>
                      </a:pPr>
                      <a:r>
                        <a:rPr lang="en-GB" sz="1400" b="1" kern="1200" dirty="0">
                          <a:solidFill>
                            <a:schemeClr val="dk1"/>
                          </a:solidFill>
                          <a:effectLst/>
                          <a:latin typeface="+mn-lt"/>
                          <a:ea typeface="+mn-ea"/>
                          <a:cs typeface="+mn-cs"/>
                        </a:rPr>
                        <a:t>Self-management: COPD self-management plans</a:t>
                      </a:r>
                    </a:p>
                    <a:p>
                      <a:r>
                        <a:rPr lang="en-GB" sz="1400" kern="1200" dirty="0">
                          <a:solidFill>
                            <a:schemeClr val="dk1"/>
                          </a:solidFill>
                          <a:effectLst/>
                          <a:latin typeface="+mn-lt"/>
                          <a:ea typeface="+mn-ea"/>
                          <a:cs typeface="+mn-cs"/>
                        </a:rPr>
                        <a:t>Traffic light plan from  CHSS or Asthma and Lung UK  </a:t>
                      </a:r>
                      <a:r>
                        <a:rPr lang="en-GB" sz="1400" b="0" i="0" u="none" strike="noStrike" kern="1200" noProof="0" dirty="0">
                          <a:effectLst/>
                          <a:hlinkClick r:id="rId11"/>
                        </a:rPr>
                        <a:t>Traffic lights for COPD</a:t>
                      </a:r>
                      <a:r>
                        <a:rPr lang="en-GB" sz="1400" b="0" i="0" u="none" strike="noStrike" kern="1200" noProof="0" dirty="0">
                          <a:effectLst/>
                        </a:rPr>
                        <a:t>  or </a:t>
                      </a:r>
                      <a:r>
                        <a:rPr lang="en-GB" sz="1400" b="0" i="0" u="none" strike="noStrike" kern="1200" noProof="0" dirty="0">
                          <a:effectLst/>
                          <a:latin typeface="Calibri"/>
                          <a:hlinkClick r:id="rId12"/>
                        </a:rPr>
                        <a:t>COPD self-management plan</a:t>
                      </a:r>
                      <a:endParaRPr lang="en-GB" dirty="0"/>
                    </a:p>
                  </a:txBody>
                  <a:tcPr/>
                </a:tc>
                <a:extLst>
                  <a:ext uri="{0D108BD9-81ED-4DB2-BD59-A6C34878D82A}">
                    <a16:rowId xmlns:a16="http://schemas.microsoft.com/office/drawing/2014/main" val="4021054042"/>
                  </a:ext>
                </a:extLst>
              </a:tr>
              <a:tr h="761065">
                <a:tc>
                  <a:txBody>
                    <a:bodyPr/>
                    <a:lstStyle/>
                    <a:p>
                      <a:r>
                        <a:rPr lang="en-GB" sz="1400" b="1" dirty="0"/>
                        <a:t>Resources to support holistic person-centred care and signposting to wider resources</a:t>
                      </a:r>
                    </a:p>
                    <a:p>
                      <a:r>
                        <a:rPr lang="en-GB" sz="1400" b="0" dirty="0"/>
                        <a:t>Do practitioners and local co-ordinators know and have lists available of local groups, e.g. walking groups, weight management groups, sports centres? Practitioners may wish to consider starting up their own groups to support their population. How does the practice work with community link workers to help achieve this support?   </a:t>
                      </a:r>
                      <a:r>
                        <a:rPr lang="en-GB" sz="1400" b="0" dirty="0">
                          <a:hlinkClick r:id="rId13"/>
                        </a:rPr>
                        <a:t>ALISS - find services, groups and activities for health and wellbeing across Scotland</a:t>
                      </a:r>
                      <a:endParaRPr lang="en-GB" sz="1400" b="0" dirty="0"/>
                    </a:p>
                  </a:txBody>
                  <a:tcPr/>
                </a:tc>
                <a:extLst>
                  <a:ext uri="{0D108BD9-81ED-4DB2-BD59-A6C34878D82A}">
                    <a16:rowId xmlns:a16="http://schemas.microsoft.com/office/drawing/2014/main" val="820642351"/>
                  </a:ext>
                </a:extLst>
              </a:tr>
              <a:tr h="1046459">
                <a:tc>
                  <a:txBody>
                    <a:bodyPr/>
                    <a:lstStyle/>
                    <a:p>
                      <a:pPr marL="0" indent="0">
                        <a:buFont typeface="Arial" panose="020B0604020202020204" pitchFamily="34" charset="0"/>
                        <a:buNone/>
                      </a:pPr>
                      <a:r>
                        <a:rPr lang="en-GB" sz="1400" b="1" dirty="0"/>
                        <a:t>Consider additional support which can improve respiratory care</a:t>
                      </a:r>
                    </a:p>
                    <a:p>
                      <a:pPr marL="0" indent="0">
                        <a:buFont typeface="Arial" panose="020B0604020202020204" pitchFamily="34" charset="0"/>
                        <a:buNone/>
                      </a:pPr>
                      <a:r>
                        <a:rPr lang="en-GB" sz="1400" b="0" dirty="0"/>
                        <a:t>Be aware of local pathways available for smoking cessation and social prescribing support  </a:t>
                      </a:r>
                      <a:r>
                        <a:rPr lang="en-GB" sz="1400" b="0" i="0" u="none" strike="noStrike" noProof="0" dirty="0">
                          <a:solidFill>
                            <a:srgbClr val="0563C1"/>
                          </a:solidFill>
                          <a:latin typeface="Calibri"/>
                          <a:hlinkClick r:id="rId14"/>
                        </a:rPr>
                        <a:t>Stop smoking advice</a:t>
                      </a:r>
                      <a:r>
                        <a:rPr lang="en-GB" sz="1400" b="0" dirty="0"/>
                        <a:t>    </a:t>
                      </a:r>
                      <a:r>
                        <a:rPr lang="en-GB" sz="1400" dirty="0">
                          <a:hlinkClick r:id="rId15"/>
                        </a:rPr>
                        <a:t>Smoking cessation NHS inform</a:t>
                      </a:r>
                      <a:r>
                        <a:rPr lang="en-GB" sz="1400" dirty="0"/>
                        <a:t> </a:t>
                      </a:r>
                    </a:p>
                    <a:p>
                      <a:pPr marL="0" lvl="0" indent="0">
                        <a:buFont typeface="Arial" panose="020B0604020202020204" pitchFamily="34" charset="0"/>
                        <a:buNone/>
                      </a:pPr>
                      <a:r>
                        <a:rPr lang="en-GB" sz="1400" dirty="0"/>
                        <a:t>Air quality information e.g. pollution, thunderstorms*   </a:t>
                      </a:r>
                      <a:r>
                        <a:rPr lang="en-GB" sz="1800" b="0" i="0" u="none" strike="noStrike" noProof="0" dirty="0">
                          <a:latin typeface="Calibri"/>
                        </a:rPr>
                        <a:t> </a:t>
                      </a:r>
                      <a:r>
                        <a:rPr lang="en-GB" sz="1400" b="0" i="0" u="none" strike="noStrike" noProof="0" dirty="0">
                          <a:solidFill>
                            <a:srgbClr val="0563C1"/>
                          </a:solidFill>
                          <a:latin typeface="Calibri"/>
                          <a:hlinkClick r:id="rId16"/>
                        </a:rPr>
                        <a:t>Pollution forecast</a:t>
                      </a:r>
                      <a:r>
                        <a:rPr lang="en-GB" sz="1400" b="0" i="0" u="none" strike="noStrike" noProof="0" dirty="0">
                          <a:latin typeface="Calibri"/>
                        </a:rPr>
                        <a:t> </a:t>
                      </a:r>
                      <a:r>
                        <a:rPr lang="en-GB" sz="1400" dirty="0"/>
                        <a:t>     </a:t>
                      </a:r>
                      <a:r>
                        <a:rPr lang="en-GB" sz="1400" dirty="0">
                          <a:hlinkClick r:id="rId17"/>
                        </a:rPr>
                        <a:t>Daily air quality index</a:t>
                      </a:r>
                      <a:r>
                        <a:rPr lang="en-GB" sz="1400" dirty="0"/>
                        <a:t>   </a:t>
                      </a:r>
                      <a:r>
                        <a:rPr lang="en-GB" sz="1400" b="0" i="0" u="none" strike="noStrike" noProof="0" dirty="0">
                          <a:latin typeface="Calibri"/>
                          <a:hlinkClick r:id="rId18"/>
                        </a:rPr>
                        <a:t>Lowering your risk from air pollution</a:t>
                      </a:r>
                      <a:endParaRPr lang="en-GB" dirty="0"/>
                    </a:p>
                    <a:p>
                      <a:pPr marL="0" indent="0">
                        <a:buFont typeface="Arial" panose="020B0604020202020204" pitchFamily="34" charset="0"/>
                        <a:buNone/>
                      </a:pPr>
                      <a:r>
                        <a:rPr lang="en-GB" sz="1400" dirty="0"/>
                        <a:t>Housing, damp and mould  </a:t>
                      </a:r>
                      <a:r>
                        <a:rPr lang="en-GB" sz="1400" dirty="0">
                          <a:hlinkClick r:id="rId19"/>
                        </a:rPr>
                        <a:t>WHO indoor air quality guide: dampness and mould</a:t>
                      </a:r>
                      <a:r>
                        <a:rPr lang="en-GB" sz="1400" dirty="0"/>
                        <a:t>   </a:t>
                      </a:r>
                    </a:p>
                  </a:txBody>
                  <a:tcPr/>
                </a:tc>
                <a:extLst>
                  <a:ext uri="{0D108BD9-81ED-4DB2-BD59-A6C34878D82A}">
                    <a16:rowId xmlns:a16="http://schemas.microsoft.com/office/drawing/2014/main" val="2642245605"/>
                  </a:ext>
                </a:extLst>
              </a:tr>
            </a:tbl>
          </a:graphicData>
        </a:graphic>
      </p:graphicFrame>
      <p:sp>
        <p:nvSpPr>
          <p:cNvPr id="3" name="TextBox 2">
            <a:hlinkClick r:id="rId20" action="ppaction://hlinksldjump"/>
            <a:extLst>
              <a:ext uri="{FF2B5EF4-FFF2-40B4-BE49-F238E27FC236}">
                <a16:creationId xmlns:a16="http://schemas.microsoft.com/office/drawing/2014/main" id="{48C1D9AF-A264-E25A-2AD4-6848025CED24}"/>
              </a:ext>
            </a:extLst>
          </p:cNvPr>
          <p:cNvSpPr txBox="1"/>
          <p:nvPr/>
        </p:nvSpPr>
        <p:spPr>
          <a:xfrm>
            <a:off x="10473211" y="6442991"/>
            <a:ext cx="1538275" cy="276999"/>
          </a:xfrm>
          <a:prstGeom prst="rect">
            <a:avLst/>
          </a:prstGeom>
          <a:noFill/>
        </p:spPr>
        <p:txBody>
          <a:bodyPr wrap="square" rtlCol="0">
            <a:spAutoFit/>
          </a:bodyPr>
          <a:lstStyle/>
          <a:p>
            <a:r>
              <a:rPr lang="en-GB" sz="1200">
                <a:solidFill>
                  <a:schemeClr val="accent1">
                    <a:lumMod val="75000"/>
                  </a:schemeClr>
                </a:solidFill>
                <a:hlinkClick r:id="rId21" action="ppaction://hlinksldjump"/>
              </a:rPr>
              <a:t>Return</a:t>
            </a:r>
            <a:r>
              <a:rPr lang="en-GB" sz="1200">
                <a:solidFill>
                  <a:schemeClr val="accent1">
                    <a:lumMod val="75000"/>
                  </a:schemeClr>
                </a:solidFill>
              </a:rPr>
              <a:t> to Actions</a:t>
            </a:r>
          </a:p>
        </p:txBody>
      </p:sp>
    </p:spTree>
    <p:extLst>
      <p:ext uri="{BB962C8B-B14F-4D97-AF65-F5344CB8AC3E}">
        <p14:creationId xmlns:p14="http://schemas.microsoft.com/office/powerpoint/2010/main" val="76237039"/>
      </p:ext>
    </p:extLst>
  </p:cSld>
  <p:clrMapOvr>
    <a:masterClrMapping/>
  </p:clrMapOvr>
  <p:extLst>
    <p:ext uri="{6950BFC3-D8DA-4A85-94F7-54DA5524770B}">
      <p188:commentRel xmlns:p188="http://schemas.microsoft.com/office/powerpoint/2018/8/main" r:id="rId3"/>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125212" y="310526"/>
            <a:ext cx="1404001" cy="773066"/>
          </a:xfrm>
        </p:spPr>
        <p:txBody>
          <a:bodyPr>
            <a:normAutofit/>
          </a:bodyPr>
          <a:lstStyle/>
          <a:p>
            <a:pPr algn="l"/>
            <a:r>
              <a:rPr lang="en-GB" sz="3200">
                <a:solidFill>
                  <a:srgbClr val="00AFAA"/>
                </a:solidFill>
                <a:latin typeface="+mn-lt"/>
              </a:rPr>
              <a:t>Step 3c</a:t>
            </a:r>
            <a:endParaRPr lang="en-GB" sz="2800">
              <a:solidFill>
                <a:srgbClr val="00AFAA"/>
              </a:solidFill>
              <a:latin typeface="+mn-lt"/>
            </a:endParaRPr>
          </a:p>
        </p:txBody>
      </p:sp>
      <p:sp>
        <p:nvSpPr>
          <p:cNvPr id="4" name="Rectangle: Rounded Corners 3">
            <a:extLst>
              <a:ext uri="{FF2B5EF4-FFF2-40B4-BE49-F238E27FC236}">
                <a16:creationId xmlns:a16="http://schemas.microsoft.com/office/drawing/2014/main" id="{2BC308BE-B18A-91DE-7F5D-BA98E2AF9E16}"/>
              </a:ext>
            </a:extLst>
          </p:cNvPr>
          <p:cNvSpPr/>
          <p:nvPr/>
        </p:nvSpPr>
        <p:spPr>
          <a:xfrm>
            <a:off x="2034426" y="106867"/>
            <a:ext cx="7791159" cy="867878"/>
          </a:xfrm>
          <a:prstGeom prst="roundRect">
            <a:avLst/>
          </a:prstGeom>
          <a:solidFill>
            <a:srgbClr val="00AF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t>Develop aims – consider environmental impact of respiratory care</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668387389"/>
              </p:ext>
            </p:extLst>
          </p:nvPr>
        </p:nvGraphicFramePr>
        <p:xfrm>
          <a:off x="125212" y="1226160"/>
          <a:ext cx="11609588" cy="5524973"/>
        </p:xfrm>
        <a:graphic>
          <a:graphicData uri="http://schemas.openxmlformats.org/drawingml/2006/table">
            <a:tbl>
              <a:tblPr firstRow="1" bandRow="1">
                <a:tableStyleId>{5C22544A-7EE6-4342-B048-85BDC9FD1C3A}</a:tableStyleId>
              </a:tblPr>
              <a:tblGrid>
                <a:gridCol w="11609588">
                  <a:extLst>
                    <a:ext uri="{9D8B030D-6E8A-4147-A177-3AD203B41FA5}">
                      <a16:colId xmlns:a16="http://schemas.microsoft.com/office/drawing/2014/main" val="2028999251"/>
                    </a:ext>
                  </a:extLst>
                </a:gridCol>
              </a:tblGrid>
              <a:tr h="356564">
                <a:tc>
                  <a:txBody>
                    <a:bodyPr/>
                    <a:lstStyle/>
                    <a:p>
                      <a:r>
                        <a:rPr lang="en-GB"/>
                        <a:t>Suggested </a:t>
                      </a:r>
                      <a:r>
                        <a:rPr lang="en-GB">
                          <a:solidFill>
                            <a:schemeClr val="bg1"/>
                          </a:solidFill>
                        </a:rPr>
                        <a:t>actions - </a:t>
                      </a:r>
                      <a:r>
                        <a:rPr lang="en-GB" sz="1800" b="1" i="0" u="none" strike="noStrike" kern="1200">
                          <a:solidFill>
                            <a:schemeClr val="bg1"/>
                          </a:solidFill>
                          <a:effectLst/>
                          <a:latin typeface="+mn-lt"/>
                          <a:ea typeface="+mn-ea"/>
                          <a:cs typeface="+mn-cs"/>
                          <a:hlinkClick r:id="rId4">
                            <a:extLst>
                              <a:ext uri="{A12FA001-AC4F-418D-AE19-62706E023703}">
                                <ahyp:hlinkClr xmlns:ahyp="http://schemas.microsoft.com/office/drawing/2018/hyperlinkcolor" val="tx"/>
                              </a:ext>
                            </a:extLst>
                          </a:hlinkClick>
                        </a:rPr>
                        <a:t>developing aims</a:t>
                      </a:r>
                      <a:r>
                        <a:rPr lang="en-GB" sz="1800" b="0" i="0" kern="1200">
                          <a:solidFill>
                            <a:schemeClr val="bg1"/>
                          </a:solidFill>
                          <a:effectLst/>
                          <a:latin typeface="+mn-lt"/>
                          <a:ea typeface="+mn-ea"/>
                          <a:cs typeface="+mn-cs"/>
                        </a:rPr>
                        <a:t> , </a:t>
                      </a:r>
                      <a:r>
                        <a:rPr lang="en-GB" sz="1800" b="1" i="0" u="none" strike="noStrike" kern="1200">
                          <a:solidFill>
                            <a:schemeClr val="bg1"/>
                          </a:solidFill>
                          <a:effectLst/>
                          <a:latin typeface="+mn-lt"/>
                          <a:ea typeface="+mn-ea"/>
                          <a:cs typeface="+mn-cs"/>
                          <a:hlinkClick r:id="rId5">
                            <a:extLst>
                              <a:ext uri="{A12FA001-AC4F-418D-AE19-62706E023703}">
                                <ahyp:hlinkClr xmlns:ahyp="http://schemas.microsoft.com/office/drawing/2018/hyperlinkcolor" val="tx"/>
                              </a:ext>
                            </a:extLst>
                          </a:hlinkClick>
                        </a:rPr>
                        <a:t>project planning</a:t>
                      </a:r>
                      <a:r>
                        <a:rPr lang="en-GB" sz="1800" b="0" i="0" kern="1200">
                          <a:solidFill>
                            <a:schemeClr val="bg1"/>
                          </a:solidFill>
                          <a:effectLst/>
                          <a:latin typeface="+mn-lt"/>
                          <a:ea typeface="+mn-ea"/>
                          <a:cs typeface="+mn-cs"/>
                        </a:rPr>
                        <a:t> </a:t>
                      </a:r>
                      <a:endParaRPr lang="en-GB">
                        <a:solidFill>
                          <a:schemeClr val="bg1"/>
                        </a:solidFill>
                      </a:endParaRPr>
                    </a:p>
                  </a:txBody>
                  <a:tcPr>
                    <a:solidFill>
                      <a:srgbClr val="00AFAA"/>
                    </a:solidFill>
                  </a:tcPr>
                </a:tc>
                <a:extLst>
                  <a:ext uri="{0D108BD9-81ED-4DB2-BD59-A6C34878D82A}">
                    <a16:rowId xmlns:a16="http://schemas.microsoft.com/office/drawing/2014/main" val="501100368"/>
                  </a:ext>
                </a:extLst>
              </a:tr>
              <a:tr h="429725">
                <a:tc>
                  <a:txBody>
                    <a:bodyPr/>
                    <a:lstStyle/>
                    <a:p>
                      <a:pPr marL="0" marR="0" lvl="0" indent="0" algn="l" rtl="0" eaLnBrk="1" fontAlgn="auto" latinLnBrk="0" hangingPunct="1">
                        <a:lnSpc>
                          <a:spcPct val="100000"/>
                        </a:lnSpc>
                        <a:spcBef>
                          <a:spcPts val="0"/>
                        </a:spcBef>
                        <a:spcAft>
                          <a:spcPts val="0"/>
                        </a:spcAft>
                        <a:buClrTx/>
                        <a:buSzTx/>
                        <a:buFontTx/>
                        <a:buNone/>
                      </a:pPr>
                      <a:r>
                        <a:rPr lang="en-GB" sz="1400" b="1" i="0" kern="1200">
                          <a:solidFill>
                            <a:schemeClr val="dk1"/>
                          </a:solidFill>
                          <a:effectLst/>
                          <a:latin typeface="+mn-lt"/>
                          <a:ea typeface="+mn-ea"/>
                          <a:cs typeface="+mn-cs"/>
                        </a:rPr>
                        <a:t>Background</a:t>
                      </a:r>
                    </a:p>
                    <a:p>
                      <a:pPr marL="0" marR="0" lvl="0" indent="0" algn="l">
                        <a:lnSpc>
                          <a:spcPct val="100000"/>
                        </a:lnSpc>
                        <a:spcBef>
                          <a:spcPts val="0"/>
                        </a:spcBef>
                        <a:spcAft>
                          <a:spcPts val="0"/>
                        </a:spcAft>
                        <a:buClrTx/>
                        <a:buSzTx/>
                        <a:buFontTx/>
                        <a:buNone/>
                      </a:pPr>
                      <a:r>
                        <a:rPr lang="en-GB" sz="1400" b="0" i="0" kern="1200">
                          <a:solidFill>
                            <a:schemeClr val="dk1"/>
                          </a:solidFill>
                          <a:effectLst/>
                          <a:latin typeface="+mn-lt"/>
                          <a:ea typeface="+mn-ea"/>
                          <a:cs typeface="+mn-cs"/>
                          <a:hlinkClick r:id="rId6"/>
                        </a:rPr>
                        <a:t>BTS Environment and Lung Health position statement </a:t>
                      </a:r>
                      <a:r>
                        <a:rPr lang="en-GB" sz="1400" b="0" i="0" kern="1200">
                          <a:solidFill>
                            <a:schemeClr val="dk1"/>
                          </a:solidFill>
                          <a:effectLst/>
                          <a:latin typeface="+mn-lt"/>
                          <a:ea typeface="+mn-ea"/>
                          <a:cs typeface="+mn-cs"/>
                        </a:rPr>
                        <a:t>    </a:t>
                      </a:r>
                      <a:r>
                        <a:rPr lang="en-GB" sz="1400" b="0" i="0" kern="1200">
                          <a:solidFill>
                            <a:schemeClr val="dk1"/>
                          </a:solidFill>
                          <a:effectLst/>
                          <a:latin typeface="+mn-lt"/>
                          <a:ea typeface="+mn-ea"/>
                          <a:cs typeface="+mn-cs"/>
                          <a:hlinkClick r:id="rId7"/>
                        </a:rPr>
                        <a:t>Greener practice guide for healthcare professionals</a:t>
                      </a:r>
                      <a:r>
                        <a:rPr lang="en-GB" sz="1400" b="0" i="0" kern="1200">
                          <a:solidFill>
                            <a:schemeClr val="dk1"/>
                          </a:solidFill>
                          <a:effectLst/>
                          <a:latin typeface="+mn-lt"/>
                          <a:ea typeface="+mn-ea"/>
                          <a:cs typeface="+mn-cs"/>
                        </a:rPr>
                        <a:t>     </a:t>
                      </a:r>
                      <a:r>
                        <a:rPr lang="en-GB" sz="1400" b="0" i="0" kern="1200">
                          <a:solidFill>
                            <a:schemeClr val="dk1"/>
                          </a:solidFill>
                          <a:effectLst/>
                          <a:latin typeface="+mn-lt"/>
                          <a:ea typeface="+mn-ea"/>
                          <a:cs typeface="+mn-cs"/>
                          <a:hlinkClick r:id="rId8"/>
                        </a:rPr>
                        <a:t>PCRS Greener respiratory pathway</a:t>
                      </a:r>
                      <a:r>
                        <a:rPr lang="en-GB" sz="1400" b="0" i="0" kern="1200">
                          <a:solidFill>
                            <a:schemeClr val="dk1"/>
                          </a:solidFill>
                          <a:effectLst/>
                          <a:latin typeface="+mn-lt"/>
                          <a:ea typeface="+mn-ea"/>
                          <a:cs typeface="+mn-cs"/>
                        </a:rPr>
                        <a:t>   </a:t>
                      </a:r>
                      <a:r>
                        <a:rPr lang="en-GB" sz="1400" b="0" i="0" u="none" strike="noStrike" kern="1200" noProof="0">
                          <a:effectLst/>
                          <a:hlinkClick r:id="rId9"/>
                        </a:rPr>
                        <a:t>High quality and low carbon respiratory care video</a:t>
                      </a:r>
                      <a:r>
                        <a:rPr lang="en-GB" sz="1400" b="0" i="0" kern="1200">
                          <a:solidFill>
                            <a:schemeClr val="dk1"/>
                          </a:solidFill>
                          <a:effectLst/>
                          <a:latin typeface="+mn-lt"/>
                          <a:ea typeface="+mn-ea"/>
                          <a:cs typeface="+mn-cs"/>
                        </a:rPr>
                        <a:t>     </a:t>
                      </a:r>
                    </a:p>
                  </a:txBody>
                  <a:tcPr/>
                </a:tc>
                <a:extLst>
                  <a:ext uri="{0D108BD9-81ED-4DB2-BD59-A6C34878D82A}">
                    <a16:rowId xmlns:a16="http://schemas.microsoft.com/office/drawing/2014/main" val="820642351"/>
                  </a:ext>
                </a:extLst>
              </a:tr>
              <a:tr h="326571">
                <a:tc>
                  <a:txBody>
                    <a:bodyPr/>
                    <a:lstStyle/>
                    <a:p>
                      <a:pPr marL="0" lvl="0" indent="0" algn="l">
                        <a:lnSpc>
                          <a:spcPct val="100000"/>
                        </a:lnSpc>
                        <a:spcBef>
                          <a:spcPts val="0"/>
                        </a:spcBef>
                        <a:spcAft>
                          <a:spcPts val="0"/>
                        </a:spcAft>
                        <a:buNone/>
                      </a:pPr>
                      <a:r>
                        <a:rPr lang="en-GB" sz="1400" b="1" i="0" u="none" strike="noStrike" kern="1200" noProof="0">
                          <a:solidFill>
                            <a:schemeClr val="dk1"/>
                          </a:solidFill>
                          <a:effectLst/>
                          <a:latin typeface="Calibri"/>
                        </a:rPr>
                        <a:t>Consider linking your aim to one of these four headings:</a:t>
                      </a:r>
                      <a:endParaRPr lang="en-US"/>
                    </a:p>
                  </a:txBody>
                  <a:tcPr/>
                </a:tc>
                <a:extLst>
                  <a:ext uri="{0D108BD9-81ED-4DB2-BD59-A6C34878D82A}">
                    <a16:rowId xmlns:a16="http://schemas.microsoft.com/office/drawing/2014/main" val="880115064"/>
                  </a:ext>
                </a:extLst>
              </a:tr>
              <a:tr h="577993">
                <a:tc>
                  <a:txBody>
                    <a:bodyPr/>
                    <a:lstStyle/>
                    <a:p>
                      <a:r>
                        <a:rPr lang="en-GB" sz="1300" b="1"/>
                        <a:t>Diagnosis* </a:t>
                      </a:r>
                      <a:r>
                        <a:rPr lang="en-GB" sz="1300" b="0" i="0" u="none" strike="noStrike" noProof="0">
                          <a:latin typeface="Calibri"/>
                          <a:hlinkClick r:id="rId10"/>
                        </a:rPr>
                        <a:t>Greener practice asthma diagnosis video</a:t>
                      </a:r>
                      <a:endParaRPr lang="en-GB" sz="1300" b="1"/>
                    </a:p>
                    <a:p>
                      <a:pPr lvl="0">
                        <a:buNone/>
                      </a:pPr>
                      <a:r>
                        <a:rPr lang="en-GB" sz="1300" b="0"/>
                        <a:t>People prescribed inhalers have an accurate diagnosis</a:t>
                      </a:r>
                    </a:p>
                    <a:p>
                      <a:pPr lvl="0">
                        <a:buNone/>
                      </a:pPr>
                      <a:r>
                        <a:rPr lang="en-GB" sz="1300" b="0"/>
                        <a:t>Review people prescribed SABA alone</a:t>
                      </a:r>
                    </a:p>
                  </a:txBody>
                  <a:tcPr/>
                </a:tc>
                <a:extLst>
                  <a:ext uri="{0D108BD9-81ED-4DB2-BD59-A6C34878D82A}">
                    <a16:rowId xmlns:a16="http://schemas.microsoft.com/office/drawing/2014/main" val="1779621457"/>
                  </a:ext>
                </a:extLst>
              </a:tr>
              <a:tr h="577993">
                <a:tc>
                  <a:txBody>
                    <a:bodyPr/>
                    <a:lstStyle/>
                    <a:p>
                      <a:r>
                        <a:rPr lang="en-GB" sz="1300" b="1"/>
                        <a:t>Disease control* </a:t>
                      </a:r>
                      <a:r>
                        <a:rPr lang="en-GB" sz="1300" b="0" i="0" u="none" strike="noStrike" noProof="0">
                          <a:latin typeface="Calibri"/>
                          <a:hlinkClick r:id="rId11"/>
                        </a:rPr>
                        <a:t>Greener practice asthma diagnosis video</a:t>
                      </a:r>
                      <a:endParaRPr lang="en-GB" sz="1300" b="1"/>
                    </a:p>
                    <a:p>
                      <a:pPr lvl="0">
                        <a:buNone/>
                      </a:pPr>
                      <a:r>
                        <a:rPr lang="en-GB" sz="1300" b="0"/>
                        <a:t>Reduce over</a:t>
                      </a:r>
                      <a:r>
                        <a:rPr lang="en-GB" sz="1300" b="1"/>
                        <a:t>-</a:t>
                      </a:r>
                      <a:r>
                        <a:rPr lang="en-GB" sz="1300" b="0"/>
                        <a:t>reliance on SABA</a:t>
                      </a:r>
                    </a:p>
                    <a:p>
                      <a:pPr lvl="0">
                        <a:buNone/>
                      </a:pPr>
                      <a:r>
                        <a:rPr lang="en-GB" sz="1300" b="0"/>
                        <a:t>Reduce underuse of inhaled corticosteroids</a:t>
                      </a:r>
                    </a:p>
                    <a:p>
                      <a:pPr lvl="0">
                        <a:buNone/>
                      </a:pPr>
                      <a:r>
                        <a:rPr lang="en-GB" sz="1300" b="0"/>
                        <a:t>Optimise control and self-management</a:t>
                      </a:r>
                    </a:p>
                  </a:txBody>
                  <a:tcPr/>
                </a:tc>
                <a:extLst>
                  <a:ext uri="{0D108BD9-81ED-4DB2-BD59-A6C34878D82A}">
                    <a16:rowId xmlns:a16="http://schemas.microsoft.com/office/drawing/2014/main" val="188570431"/>
                  </a:ext>
                </a:extLst>
              </a:tr>
              <a:tr h="1054835">
                <a:tc>
                  <a:txBody>
                    <a:bodyPr/>
                    <a:lstStyle/>
                    <a:p>
                      <a:r>
                        <a:rPr lang="en-GB" sz="1300" b="1"/>
                        <a:t>Device: </a:t>
                      </a:r>
                      <a:r>
                        <a:rPr lang="en-GB" sz="1300" b="0" i="0" u="none" strike="noStrike" noProof="0">
                          <a:latin typeface="Calibri"/>
                          <a:hlinkClick r:id="rId12"/>
                        </a:rPr>
                        <a:t>Greener Practice inhaler device choice video</a:t>
                      </a:r>
                      <a:endParaRPr lang="en-GB" sz="1300" b="1"/>
                    </a:p>
                    <a:p>
                      <a:r>
                        <a:rPr lang="en-GB" sz="1300" b="0"/>
                        <a:t>Inhaler technique checks are conducted - include in all chronic disease reviews.  </a:t>
                      </a:r>
                    </a:p>
                    <a:p>
                      <a:r>
                        <a:rPr lang="en-GB" sz="1300" b="0"/>
                        <a:t>Utilise all team members – practice/office manager (identification/prioritisation of people); reception team (organise appointments); healthcare assistant/health care support worker/CTAC (bloods (if necessary) and measurements); general practice nurse/practice pharmacist/GP (medication review); general practice nurse (long term condition review)</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b="0"/>
                        <a:t>Optimising inhaler devices e.g. strength, combination inhalers, low carbon emission choices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b="0"/>
                        <a:t>Reduce carbon emissions from inhalers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b="0"/>
                        <a:t>Review use of high carbon emission inhalers: </a:t>
                      </a:r>
                      <a:r>
                        <a:rPr lang="en-GB" sz="1300" b="0" err="1"/>
                        <a:t>Flutiform</a:t>
                      </a:r>
                      <a:r>
                        <a:rPr lang="en-GB" sz="1300" b="0"/>
                        <a:t>, Symbicort MDI, Ventolin MDI</a:t>
                      </a:r>
                    </a:p>
                  </a:txBody>
                  <a:tcPr/>
                </a:tc>
                <a:extLst>
                  <a:ext uri="{0D108BD9-81ED-4DB2-BD59-A6C34878D82A}">
                    <a16:rowId xmlns:a16="http://schemas.microsoft.com/office/drawing/2014/main" val="3829141173"/>
                  </a:ext>
                </a:extLst>
              </a:tr>
              <a:tr h="8550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b="1"/>
                        <a:t>Disposal of inhalers</a:t>
                      </a:r>
                    </a:p>
                    <a:p>
                      <a:pPr marL="0" marR="0" lvl="0" indent="0" algn="l" rtl="0" eaLnBrk="1" fontAlgn="auto" latinLnBrk="0" hangingPunct="1">
                        <a:lnSpc>
                          <a:spcPct val="100000"/>
                        </a:lnSpc>
                        <a:spcBef>
                          <a:spcPts val="0"/>
                        </a:spcBef>
                        <a:spcAft>
                          <a:spcPts val="0"/>
                        </a:spcAft>
                        <a:buClrTx/>
                        <a:buSzTx/>
                        <a:buFontTx/>
                        <a:buNone/>
                      </a:pPr>
                      <a:r>
                        <a:rPr lang="en-GB" sz="1300" b="0"/>
                        <a:t>Communication and education regarding safe disposal via the community pharmacy medicine collection bins. </a:t>
                      </a:r>
                      <a:r>
                        <a:rPr lang="en-GB" sz="1300" b="0">
                          <a:hlinkClick r:id="rId13"/>
                        </a:rPr>
                        <a:t>Greener practice disposal resources</a:t>
                      </a:r>
                    </a:p>
                    <a:p>
                      <a:pPr marL="0" marR="0" lvl="0" indent="0" algn="l" rtl="0" eaLnBrk="1" fontAlgn="auto" latinLnBrk="0" hangingPunct="1">
                        <a:lnSpc>
                          <a:spcPct val="100000"/>
                        </a:lnSpc>
                        <a:spcBef>
                          <a:spcPts val="0"/>
                        </a:spcBef>
                        <a:spcAft>
                          <a:spcPts val="0"/>
                        </a:spcAft>
                        <a:buClrTx/>
                        <a:buSzTx/>
                        <a:buFontTx/>
                        <a:buNone/>
                      </a:pPr>
                      <a:r>
                        <a:rPr lang="en-GB" sz="1300" b="0"/>
                        <a:t>Address over-ordering inhalers and waste, for example, through medication reviews (see step 4)</a:t>
                      </a:r>
                    </a:p>
                  </a:txBody>
                  <a:tcPr/>
                </a:tc>
                <a:extLst>
                  <a:ext uri="{0D108BD9-81ED-4DB2-BD59-A6C34878D82A}">
                    <a16:rowId xmlns:a16="http://schemas.microsoft.com/office/drawing/2014/main" val="347876350"/>
                  </a:ext>
                </a:extLst>
              </a:tr>
            </a:tbl>
          </a:graphicData>
        </a:graphic>
      </p:graphicFrame>
      <p:sp>
        <p:nvSpPr>
          <p:cNvPr id="3" name="TextBox 2">
            <a:hlinkClick r:id="rId14" action="ppaction://hlinksldjump"/>
            <a:extLst>
              <a:ext uri="{FF2B5EF4-FFF2-40B4-BE49-F238E27FC236}">
                <a16:creationId xmlns:a16="http://schemas.microsoft.com/office/drawing/2014/main" id="{48C1D9AF-A264-E25A-2AD4-6848025CED24}"/>
              </a:ext>
            </a:extLst>
          </p:cNvPr>
          <p:cNvSpPr txBox="1"/>
          <p:nvPr/>
        </p:nvSpPr>
        <p:spPr>
          <a:xfrm>
            <a:off x="9863091" y="6442991"/>
            <a:ext cx="2148396" cy="276999"/>
          </a:xfrm>
          <a:prstGeom prst="rect">
            <a:avLst/>
          </a:prstGeom>
          <a:noFill/>
        </p:spPr>
        <p:txBody>
          <a:bodyPr wrap="square" rtlCol="0">
            <a:spAutoFit/>
          </a:bodyPr>
          <a:lstStyle/>
          <a:p>
            <a:r>
              <a:rPr lang="en-GB" sz="1200">
                <a:solidFill>
                  <a:schemeClr val="accent1">
                    <a:lumMod val="75000"/>
                  </a:schemeClr>
                </a:solidFill>
                <a:hlinkClick r:id="rId15" action="ppaction://hlinksldjump"/>
              </a:rPr>
              <a:t>Return</a:t>
            </a:r>
            <a:r>
              <a:rPr lang="en-GB" sz="1200">
                <a:solidFill>
                  <a:schemeClr val="accent1">
                    <a:lumMod val="75000"/>
                  </a:schemeClr>
                </a:solidFill>
              </a:rPr>
              <a:t> to Actions</a:t>
            </a:r>
          </a:p>
        </p:txBody>
      </p:sp>
    </p:spTree>
    <p:extLst>
      <p:ext uri="{BB962C8B-B14F-4D97-AF65-F5344CB8AC3E}">
        <p14:creationId xmlns:p14="http://schemas.microsoft.com/office/powerpoint/2010/main" val="2017790138"/>
      </p:ext>
    </p:extLst>
  </p:cSld>
  <p:clrMapOvr>
    <a:masterClrMapping/>
  </p:clrMapOvr>
  <p:extLst>
    <p:ext uri="{6950BFC3-D8DA-4A85-94F7-54DA5524770B}">
      <p188:commentRel xmlns:p188="http://schemas.microsoft.com/office/powerpoint/2018/8/main" r:id="rId3"/>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296663" y="188469"/>
            <a:ext cx="1406302" cy="631704"/>
          </a:xfrm>
        </p:spPr>
        <p:txBody>
          <a:bodyPr>
            <a:normAutofit fontScale="90000"/>
          </a:bodyPr>
          <a:lstStyle/>
          <a:p>
            <a:pPr algn="l"/>
            <a:r>
              <a:rPr lang="en-GB" sz="3200">
                <a:solidFill>
                  <a:srgbClr val="00AFAA"/>
                </a:solidFill>
                <a:latin typeface="+mn-lt"/>
              </a:rPr>
              <a:t>Step 3d</a:t>
            </a:r>
            <a:endParaRPr lang="en-GB" sz="2800">
              <a:solidFill>
                <a:srgbClr val="00AFAA"/>
              </a:solidFill>
              <a:latin typeface="+mn-lt"/>
            </a:endParaRPr>
          </a:p>
        </p:txBody>
      </p:sp>
      <p:sp>
        <p:nvSpPr>
          <p:cNvPr id="4" name="Rectangle: Rounded Corners 3">
            <a:extLst>
              <a:ext uri="{FF2B5EF4-FFF2-40B4-BE49-F238E27FC236}">
                <a16:creationId xmlns:a16="http://schemas.microsoft.com/office/drawing/2014/main" id="{2BC308BE-B18A-91DE-7F5D-BA98E2AF9E16}"/>
              </a:ext>
            </a:extLst>
          </p:cNvPr>
          <p:cNvSpPr/>
          <p:nvPr/>
        </p:nvSpPr>
        <p:spPr>
          <a:xfrm>
            <a:off x="1847655" y="188470"/>
            <a:ext cx="8115052" cy="793442"/>
          </a:xfrm>
          <a:prstGeom prst="roundRect">
            <a:avLst/>
          </a:prstGeom>
          <a:solidFill>
            <a:srgbClr val="00AF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t>Develop aims – what are you trying to  achieve in your practice: what does good look like?</a:t>
            </a:r>
          </a:p>
        </p:txBody>
      </p:sp>
      <p:sp>
        <p:nvSpPr>
          <p:cNvPr id="5" name="Rectangle: Rounded Corners 4">
            <a:extLst>
              <a:ext uri="{FF2B5EF4-FFF2-40B4-BE49-F238E27FC236}">
                <a16:creationId xmlns:a16="http://schemas.microsoft.com/office/drawing/2014/main" id="{9039901B-9B52-AF3E-6922-9353FFA37CED}"/>
              </a:ext>
            </a:extLst>
          </p:cNvPr>
          <p:cNvSpPr/>
          <p:nvPr/>
        </p:nvSpPr>
        <p:spPr>
          <a:xfrm>
            <a:off x="100012" y="1140183"/>
            <a:ext cx="12015788" cy="835239"/>
          </a:xfrm>
          <a:prstGeom prst="roundRect">
            <a:avLst/>
          </a:prstGeom>
          <a:solidFill>
            <a:srgbClr val="00AFAA">
              <a:alpha val="50196"/>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600">
                <a:solidFill>
                  <a:schemeClr val="tx1"/>
                </a:solidFill>
              </a:rPr>
              <a:t>What is required for your practice to embed the respiratory strategy and deliver improvements in respiratory care?</a:t>
            </a:r>
          </a:p>
          <a:p>
            <a:pPr algn="ctr"/>
            <a:r>
              <a:rPr lang="en-GB" sz="1600">
                <a:solidFill>
                  <a:schemeClr val="tx1"/>
                </a:solidFill>
              </a:rPr>
              <a:t>For example, embedding the 7-Steps medication review, ensuring trained and competent team, empowering people, using data (NTIs, STU)</a:t>
            </a:r>
            <a:endParaRPr lang="en-GB" sz="1600">
              <a:solidFill>
                <a:schemeClr val="tx1"/>
              </a:solidFill>
              <a:cs typeface="Calibri"/>
            </a:endParaRP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2589897275"/>
              </p:ext>
            </p:extLst>
          </p:nvPr>
        </p:nvGraphicFramePr>
        <p:xfrm>
          <a:off x="170121" y="2117193"/>
          <a:ext cx="11759609" cy="3962400"/>
        </p:xfrm>
        <a:graphic>
          <a:graphicData uri="http://schemas.openxmlformats.org/drawingml/2006/table">
            <a:tbl>
              <a:tblPr firstRow="1" bandRow="1">
                <a:tableStyleId>{5C22544A-7EE6-4342-B048-85BDC9FD1C3A}</a:tableStyleId>
              </a:tblPr>
              <a:tblGrid>
                <a:gridCol w="11759609">
                  <a:extLst>
                    <a:ext uri="{9D8B030D-6E8A-4147-A177-3AD203B41FA5}">
                      <a16:colId xmlns:a16="http://schemas.microsoft.com/office/drawing/2014/main" val="2028999251"/>
                    </a:ext>
                  </a:extLst>
                </a:gridCol>
              </a:tblGrid>
              <a:tr h="342455">
                <a:tc>
                  <a:txBody>
                    <a:bodyPr/>
                    <a:lstStyle/>
                    <a:p>
                      <a:r>
                        <a:rPr lang="en-GB"/>
                        <a:t>Suggested actions</a:t>
                      </a:r>
                    </a:p>
                  </a:txBody>
                  <a:tcPr>
                    <a:solidFill>
                      <a:srgbClr val="00AFAA"/>
                    </a:solidFill>
                  </a:tcPr>
                </a:tc>
                <a:extLst>
                  <a:ext uri="{0D108BD9-81ED-4DB2-BD59-A6C34878D82A}">
                    <a16:rowId xmlns:a16="http://schemas.microsoft.com/office/drawing/2014/main" val="501100368"/>
                  </a:ext>
                </a:extLst>
              </a:tr>
              <a:tr h="1326716">
                <a:tc>
                  <a:txBody>
                    <a:bodyPr/>
                    <a:lstStyle/>
                    <a:p>
                      <a:r>
                        <a:rPr lang="en-GB" sz="1400" b="0"/>
                        <a:t>Before making changes/starting a new process, define your current process, what works well, what could be better, always remembering the</a:t>
                      </a:r>
                      <a:r>
                        <a:rPr lang="en-GB" sz="1400" b="0">
                          <a:hlinkClick r:id="rId3" action="ppaction://hlinksldjump"/>
                        </a:rPr>
                        <a:t> aim </a:t>
                      </a:r>
                      <a:r>
                        <a:rPr lang="en-GB" sz="1400" b="0"/>
                        <a:t>of implementing the prescribing guidance and improving care of those with respiratory conditions (understanding your systems)    </a:t>
                      </a:r>
                      <a:r>
                        <a:rPr lang="en-GB" sz="1400" b="0" i="0" u="none" strike="noStrike" kern="1200">
                          <a:solidFill>
                            <a:schemeClr val="dk1"/>
                          </a:solidFill>
                          <a:effectLst/>
                          <a:latin typeface="+mn-lt"/>
                          <a:ea typeface="+mn-ea"/>
                          <a:cs typeface="+mn-cs"/>
                          <a:hlinkClick r:id="rId4"/>
                        </a:rPr>
                        <a:t>Process map</a:t>
                      </a:r>
                      <a:r>
                        <a:rPr lang="en-GB" sz="1400" b="0" i="0" u="none" strike="noStrike" kern="1200">
                          <a:solidFill>
                            <a:schemeClr val="dk1"/>
                          </a:solidFill>
                          <a:effectLst/>
                          <a:latin typeface="+mn-lt"/>
                          <a:ea typeface="+mn-ea"/>
                          <a:cs typeface="+mn-cs"/>
                        </a:rPr>
                        <a:t>    </a:t>
                      </a:r>
                      <a:r>
                        <a:rPr lang="en-GB" sz="1400" b="0" i="0" u="none" strike="noStrike" kern="1200">
                          <a:solidFill>
                            <a:schemeClr val="dk1"/>
                          </a:solidFill>
                          <a:effectLst/>
                          <a:latin typeface="+mn-lt"/>
                          <a:ea typeface="+mn-ea"/>
                          <a:cs typeface="+mn-cs"/>
                          <a:hlinkClick r:id="rId5"/>
                        </a:rPr>
                        <a:t>Pareto chart</a:t>
                      </a:r>
                      <a:r>
                        <a:rPr lang="en-GB" sz="1400" b="0" i="0" u="none" strike="noStrike" kern="1200">
                          <a:solidFill>
                            <a:schemeClr val="dk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a:effectLst/>
                        </a:rPr>
                        <a:t>Once you have taken some time to examine and understand your system, your team should have some good ideas about what changes may lead to improvement.</a:t>
                      </a:r>
                    </a:p>
                    <a:p>
                      <a:pPr rtl="0"/>
                      <a:r>
                        <a:rPr lang="en-GB" sz="1400">
                          <a:effectLst/>
                        </a:rPr>
                        <a:t>A </a:t>
                      </a:r>
                      <a:r>
                        <a:rPr lang="en-GB" sz="1400">
                          <a:effectLst/>
                          <a:hlinkClick r:id="rId6" tooltip="https://learn.nes.nhs.scot/2278/quality-improvement-zone/qi-tools/driver-diagram"/>
                        </a:rPr>
                        <a:t>driver diagram</a:t>
                      </a:r>
                      <a:r>
                        <a:rPr lang="en-GB" sz="1400">
                          <a:effectLst/>
                        </a:rPr>
                        <a:t> is a useful tool to help visualise how you will achieve your goal. It can also be used to help communicate your aim. </a:t>
                      </a:r>
                    </a:p>
                    <a:p>
                      <a:pPr rtl="0"/>
                      <a:r>
                        <a:rPr lang="en-GB" sz="1400">
                          <a:effectLst/>
                        </a:rPr>
                        <a:t>It will show what parts of the system should change, in which way, and includes your ideas about how to make this happen. As your project progresses and you gather more information, your aim and change theory may need to be updated to reflect new knowledge. Your driver diagram should be updated in line with your aim and change theory.</a:t>
                      </a:r>
                    </a:p>
                  </a:txBody>
                  <a:tcPr/>
                </a:tc>
                <a:extLst>
                  <a:ext uri="{0D108BD9-81ED-4DB2-BD59-A6C34878D82A}">
                    <a16:rowId xmlns:a16="http://schemas.microsoft.com/office/drawing/2014/main" val="3963503151"/>
                  </a:ext>
                </a:extLst>
              </a:tr>
              <a:tr h="677849">
                <a:tc>
                  <a:txBody>
                    <a:bodyPr/>
                    <a:lstStyle/>
                    <a:p>
                      <a:r>
                        <a:rPr lang="en-GB" sz="1400" b="1"/>
                        <a:t>Measurement</a:t>
                      </a:r>
                      <a:r>
                        <a:rPr lang="en-GB" sz="1400" b="0"/>
                        <a:t>  </a:t>
                      </a:r>
                    </a:p>
                    <a:p>
                      <a:r>
                        <a:rPr lang="en-GB" sz="1400" b="0"/>
                        <a:t>Use data to monitor progress and tell other of the impact of your changes</a:t>
                      </a:r>
                    </a:p>
                    <a:p>
                      <a:pPr rtl="0"/>
                      <a:r>
                        <a:rPr lang="en-GB" sz="1400">
                          <a:effectLst/>
                        </a:rPr>
                        <a:t>Use a </a:t>
                      </a:r>
                      <a:r>
                        <a:rPr lang="en-GB" sz="1400">
                          <a:effectLst/>
                          <a:hlinkClick r:id="rId7" tooltip="https://learn.nes.nhs.scot/3138/quality-improvement-zone/qi-tools/measurement-plan"/>
                        </a:rPr>
                        <a:t>measurement plan</a:t>
                      </a:r>
                      <a:r>
                        <a:rPr lang="en-GB" sz="1400">
                          <a:effectLst/>
                        </a:rPr>
                        <a:t> to outline what types of data to collect, how and when to collect it and how it will be analysed and presented. </a:t>
                      </a:r>
                    </a:p>
                    <a:p>
                      <a:pPr rtl="0"/>
                      <a:r>
                        <a:rPr lang="en-GB" sz="1400">
                          <a:effectLst/>
                        </a:rPr>
                        <a:t>These measures will be key to understanding the impacts – planned or unplanned – that your change ideas are having.</a:t>
                      </a:r>
                    </a:p>
                    <a:p>
                      <a:r>
                        <a:rPr lang="en-GB" sz="1400" b="0"/>
                        <a:t>Populate the measurement plan or other tracking device with details from </a:t>
                      </a:r>
                    </a:p>
                    <a:p>
                      <a:r>
                        <a:rPr lang="en-GB" sz="1400" b="0">
                          <a:hlinkClick r:id="rId8"/>
                        </a:rPr>
                        <a:t>STU data</a:t>
                      </a:r>
                      <a:endParaRPr lang="en-GB" sz="1400" b="0"/>
                    </a:p>
                    <a:p>
                      <a:r>
                        <a:rPr lang="en-GB" sz="1400" b="0">
                          <a:hlinkClick r:id="rId9"/>
                        </a:rPr>
                        <a:t>NTIs</a:t>
                      </a:r>
                      <a:endParaRPr lang="en-GB" sz="1400" b="0"/>
                    </a:p>
                    <a:p>
                      <a:r>
                        <a:rPr lang="en-GB" sz="1400" b="0"/>
                        <a:t>Feedback from service users</a:t>
                      </a:r>
                    </a:p>
                  </a:txBody>
                  <a:tcPr/>
                </a:tc>
                <a:extLst>
                  <a:ext uri="{0D108BD9-81ED-4DB2-BD59-A6C34878D82A}">
                    <a16:rowId xmlns:a16="http://schemas.microsoft.com/office/drawing/2014/main" val="820642351"/>
                  </a:ext>
                </a:extLst>
              </a:tr>
            </a:tbl>
          </a:graphicData>
        </a:graphic>
      </p:graphicFrame>
      <p:sp>
        <p:nvSpPr>
          <p:cNvPr id="3" name="TextBox 2">
            <a:hlinkClick r:id="rId10" action="ppaction://hlinksldjump"/>
            <a:extLst>
              <a:ext uri="{FF2B5EF4-FFF2-40B4-BE49-F238E27FC236}">
                <a16:creationId xmlns:a16="http://schemas.microsoft.com/office/drawing/2014/main" id="{48C1D9AF-A264-E25A-2AD4-6848025CED24}"/>
              </a:ext>
            </a:extLst>
          </p:cNvPr>
          <p:cNvSpPr txBox="1"/>
          <p:nvPr/>
        </p:nvSpPr>
        <p:spPr>
          <a:xfrm>
            <a:off x="9863091" y="6442991"/>
            <a:ext cx="2148396" cy="276999"/>
          </a:xfrm>
          <a:prstGeom prst="rect">
            <a:avLst/>
          </a:prstGeom>
          <a:noFill/>
        </p:spPr>
        <p:txBody>
          <a:bodyPr wrap="square" rtlCol="0">
            <a:spAutoFit/>
          </a:bodyPr>
          <a:lstStyle/>
          <a:p>
            <a:r>
              <a:rPr lang="en-GB" sz="1200">
                <a:solidFill>
                  <a:schemeClr val="accent1">
                    <a:lumMod val="75000"/>
                  </a:schemeClr>
                </a:solidFill>
                <a:hlinkClick r:id="rId11" action="ppaction://hlinksldjump"/>
              </a:rPr>
              <a:t>Return</a:t>
            </a:r>
            <a:r>
              <a:rPr lang="en-GB" sz="1200">
                <a:solidFill>
                  <a:schemeClr val="accent1">
                    <a:lumMod val="75000"/>
                  </a:schemeClr>
                </a:solidFill>
              </a:rPr>
              <a:t> to Action Step cards</a:t>
            </a:r>
          </a:p>
        </p:txBody>
      </p:sp>
    </p:spTree>
    <p:extLst>
      <p:ext uri="{BB962C8B-B14F-4D97-AF65-F5344CB8AC3E}">
        <p14:creationId xmlns:p14="http://schemas.microsoft.com/office/powerpoint/2010/main" val="465899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353224" y="264289"/>
            <a:ext cx="1202200" cy="631705"/>
          </a:xfrm>
        </p:spPr>
        <p:txBody>
          <a:bodyPr>
            <a:normAutofit/>
          </a:bodyPr>
          <a:lstStyle/>
          <a:p>
            <a:pPr algn="l"/>
            <a:r>
              <a:rPr lang="en-GB" sz="2800">
                <a:solidFill>
                  <a:srgbClr val="75BB21"/>
                </a:solidFill>
                <a:latin typeface="+mn-lt"/>
              </a:rPr>
              <a:t>Step</a:t>
            </a:r>
            <a:r>
              <a:rPr lang="en-GB" sz="2800">
                <a:solidFill>
                  <a:srgbClr val="0070C0"/>
                </a:solidFill>
              </a:rPr>
              <a:t> </a:t>
            </a:r>
            <a:r>
              <a:rPr lang="en-GB" sz="2800">
                <a:solidFill>
                  <a:srgbClr val="75BB21"/>
                </a:solidFill>
                <a:latin typeface="+mn-lt"/>
              </a:rPr>
              <a:t>4</a:t>
            </a:r>
          </a:p>
        </p:txBody>
      </p:sp>
      <p:sp>
        <p:nvSpPr>
          <p:cNvPr id="4" name="Rectangle: Rounded Corners 3">
            <a:extLst>
              <a:ext uri="{FF2B5EF4-FFF2-40B4-BE49-F238E27FC236}">
                <a16:creationId xmlns:a16="http://schemas.microsoft.com/office/drawing/2014/main" id="{2BC308BE-B18A-91DE-7F5D-BA98E2AF9E16}"/>
              </a:ext>
            </a:extLst>
          </p:cNvPr>
          <p:cNvSpPr/>
          <p:nvPr/>
        </p:nvSpPr>
        <p:spPr>
          <a:xfrm>
            <a:off x="2338122" y="264289"/>
            <a:ext cx="7057748" cy="585926"/>
          </a:xfrm>
          <a:prstGeom prst="roundRect">
            <a:avLst/>
          </a:prstGeom>
          <a:solidFill>
            <a:srgbClr val="75BB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t>Testing changes</a:t>
            </a:r>
          </a:p>
        </p:txBody>
      </p:sp>
      <p:sp>
        <p:nvSpPr>
          <p:cNvPr id="5" name="Rectangle: Rounded Corners 4">
            <a:extLst>
              <a:ext uri="{FF2B5EF4-FFF2-40B4-BE49-F238E27FC236}">
                <a16:creationId xmlns:a16="http://schemas.microsoft.com/office/drawing/2014/main" id="{9039901B-9B52-AF3E-6922-9353FFA37CED}"/>
              </a:ext>
            </a:extLst>
          </p:cNvPr>
          <p:cNvSpPr/>
          <p:nvPr/>
        </p:nvSpPr>
        <p:spPr>
          <a:xfrm>
            <a:off x="553672" y="1072546"/>
            <a:ext cx="11132191" cy="631704"/>
          </a:xfrm>
          <a:prstGeom prst="roundRect">
            <a:avLst/>
          </a:prstGeom>
          <a:solidFill>
            <a:srgbClr val="75BB21">
              <a:alpha val="50196"/>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600">
                <a:solidFill>
                  <a:schemeClr val="tx1"/>
                </a:solidFill>
              </a:rPr>
              <a:t>Implementing change is not limited to one person/role.  Everyone involved in the care of those with respiratory disease has a role.  However, change ideas need to be tested to determine what works well and is sustainable.</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468945589"/>
              </p:ext>
            </p:extLst>
          </p:nvPr>
        </p:nvGraphicFramePr>
        <p:xfrm>
          <a:off x="353223" y="1842690"/>
          <a:ext cx="11332639" cy="4135815"/>
        </p:xfrm>
        <a:graphic>
          <a:graphicData uri="http://schemas.openxmlformats.org/drawingml/2006/table">
            <a:tbl>
              <a:tblPr firstRow="1" bandRow="1">
                <a:tableStyleId>{5C22544A-7EE6-4342-B048-85BDC9FD1C3A}</a:tableStyleId>
              </a:tblPr>
              <a:tblGrid>
                <a:gridCol w="11332639">
                  <a:extLst>
                    <a:ext uri="{9D8B030D-6E8A-4147-A177-3AD203B41FA5}">
                      <a16:colId xmlns:a16="http://schemas.microsoft.com/office/drawing/2014/main" val="2028999251"/>
                    </a:ext>
                  </a:extLst>
                </a:gridCol>
              </a:tblGrid>
              <a:tr h="513967">
                <a:tc>
                  <a:txBody>
                    <a:bodyPr/>
                    <a:lstStyle/>
                    <a:p>
                      <a:r>
                        <a:rPr lang="en-GB"/>
                        <a:t>Suggested actions </a:t>
                      </a:r>
                      <a:r>
                        <a:rPr lang="en-GB" sz="1800" b="1" i="0" u="none" strike="noStrike" kern="1200">
                          <a:solidFill>
                            <a:schemeClr val="bg1"/>
                          </a:solidFill>
                          <a:effectLst/>
                          <a:latin typeface="+mn-lt"/>
                          <a:ea typeface="+mn-ea"/>
                          <a:cs typeface="+mn-cs"/>
                          <a:hlinkClick r:id="rId3">
                            <a:extLst>
                              <a:ext uri="{A12FA001-AC4F-418D-AE19-62706E023703}">
                                <ahyp:hlinkClr xmlns:ahyp="http://schemas.microsoft.com/office/drawing/2018/hyperlinkcolor" val="tx"/>
                              </a:ext>
                            </a:extLst>
                          </a:hlinkClick>
                        </a:rPr>
                        <a:t>testing changes</a:t>
                      </a:r>
                      <a:r>
                        <a:rPr lang="en-GB" sz="1800" b="0" i="0" kern="1200">
                          <a:solidFill>
                            <a:schemeClr val="bg1"/>
                          </a:solidFill>
                          <a:effectLst/>
                          <a:latin typeface="+mn-lt"/>
                          <a:ea typeface="+mn-ea"/>
                          <a:cs typeface="+mn-cs"/>
                        </a:rPr>
                        <a:t> </a:t>
                      </a:r>
                      <a:endParaRPr lang="en-GB">
                        <a:solidFill>
                          <a:schemeClr val="bg1"/>
                        </a:solidFill>
                      </a:endParaRPr>
                    </a:p>
                  </a:txBody>
                  <a:tcPr>
                    <a:solidFill>
                      <a:srgbClr val="75BB21"/>
                    </a:solidFill>
                  </a:tcPr>
                </a:tc>
                <a:extLst>
                  <a:ext uri="{0D108BD9-81ED-4DB2-BD59-A6C34878D82A}">
                    <a16:rowId xmlns:a16="http://schemas.microsoft.com/office/drawing/2014/main" val="501100368"/>
                  </a:ext>
                </a:extLst>
              </a:tr>
              <a:tr h="1605268">
                <a:tc>
                  <a:txBody>
                    <a:bodyPr/>
                    <a:lstStyle/>
                    <a:p>
                      <a:r>
                        <a:rPr lang="en-GB" sz="1400" b="0" i="0" u="none" strike="noStrike" kern="1200">
                          <a:solidFill>
                            <a:schemeClr val="dk1"/>
                          </a:solidFill>
                          <a:effectLst/>
                          <a:latin typeface="+mn-lt"/>
                          <a:ea typeface="+mn-ea"/>
                          <a:cs typeface="+mn-cs"/>
                        </a:rPr>
                        <a:t>Once you have decided on your change(s) and actions, there are tools to help test and review the impact of the change(s).</a:t>
                      </a:r>
                    </a:p>
                    <a:p>
                      <a:r>
                        <a:rPr lang="en-GB" sz="1400" b="0" i="0" u="none" strike="noStrike" kern="1200">
                          <a:solidFill>
                            <a:schemeClr val="dk1"/>
                          </a:solidFill>
                          <a:effectLst/>
                          <a:latin typeface="+mn-lt"/>
                          <a:ea typeface="+mn-ea"/>
                          <a:cs typeface="+mn-cs"/>
                          <a:hlinkClick r:id="rId4"/>
                        </a:rPr>
                        <a:t>Cause and Effect Analysis  </a:t>
                      </a:r>
                      <a:r>
                        <a:rPr lang="en-GB" sz="1400" b="0" i="0" kern="1200">
                          <a:solidFill>
                            <a:schemeClr val="dk1"/>
                          </a:solidFill>
                          <a:effectLst/>
                          <a:latin typeface="+mn-lt"/>
                          <a:ea typeface="+mn-ea"/>
                          <a:cs typeface="+mn-cs"/>
                        </a:rPr>
                        <a:t>SWOT analysis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i="0" kern="120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a:solidFill>
                            <a:schemeClr val="dk1"/>
                          </a:solidFill>
                          <a:effectLst/>
                          <a:latin typeface="+mn-lt"/>
                          <a:ea typeface="+mn-ea"/>
                          <a:cs typeface="+mn-cs"/>
                        </a:rPr>
                        <a:t>There may be more than one change required. </a:t>
                      </a:r>
                      <a:r>
                        <a:rPr lang="en-GB" sz="1400" b="0"/>
                        <a:t>A change idea is not just a general concept.  For example, improve communication in the team is a concept whereas the introduction of a weekly huddle is a change idea.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i="0" kern="120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a:solidFill>
                            <a:schemeClr val="dk1"/>
                          </a:solidFill>
                          <a:effectLst/>
                          <a:latin typeface="+mn-lt"/>
                          <a:ea typeface="+mn-ea"/>
                          <a:cs typeface="+mn-cs"/>
                        </a:rPr>
                        <a:t>Start small, you don’t have to address all the changes that you think are necessary all at once.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i="0" kern="1200">
                        <a:solidFill>
                          <a:schemeClr val="dk1"/>
                        </a:solidFill>
                        <a:effectLst/>
                        <a:latin typeface="+mn-lt"/>
                        <a:ea typeface="+mn-ea"/>
                        <a:cs typeface="+mn-cs"/>
                      </a:endParaRPr>
                    </a:p>
                  </a:txBody>
                  <a:tcPr/>
                </a:tc>
                <a:extLst>
                  <a:ext uri="{0D108BD9-81ED-4DB2-BD59-A6C34878D82A}">
                    <a16:rowId xmlns:a16="http://schemas.microsoft.com/office/drawing/2014/main" val="638013294"/>
                  </a:ext>
                </a:extLst>
              </a:tr>
              <a:tr h="5139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a:solidFill>
                            <a:schemeClr val="dk1"/>
                          </a:solidFill>
                          <a:effectLst/>
                          <a:latin typeface="+mn-lt"/>
                          <a:ea typeface="+mn-ea"/>
                          <a:cs typeface="+mn-cs"/>
                        </a:rPr>
                        <a:t>Use the </a:t>
                      </a:r>
                      <a:r>
                        <a:rPr lang="en-GB" sz="1400" b="0" i="0" kern="1200">
                          <a:solidFill>
                            <a:schemeClr val="dk1"/>
                          </a:solidFill>
                          <a:effectLst/>
                          <a:latin typeface="+mn-lt"/>
                          <a:ea typeface="+mn-ea"/>
                          <a:cs typeface="+mn-cs"/>
                          <a:hlinkClick r:id="rId5"/>
                        </a:rPr>
                        <a:t>Plan Do Study Act (PDSA) </a:t>
                      </a:r>
                      <a:r>
                        <a:rPr lang="en-GB" sz="1400" b="0" i="0" kern="1200">
                          <a:solidFill>
                            <a:schemeClr val="dk1"/>
                          </a:solidFill>
                          <a:effectLst/>
                          <a:latin typeface="+mn-lt"/>
                          <a:ea typeface="+mn-ea"/>
                          <a:cs typeface="+mn-cs"/>
                        </a:rPr>
                        <a:t>cycles to test ideas of change and assess its impact</a:t>
                      </a:r>
                    </a:p>
                  </a:txBody>
                  <a:tcPr/>
                </a:tc>
                <a:extLst>
                  <a:ext uri="{0D108BD9-81ED-4DB2-BD59-A6C34878D82A}">
                    <a16:rowId xmlns:a16="http://schemas.microsoft.com/office/drawing/2014/main" val="2944363038"/>
                  </a:ext>
                </a:extLst>
              </a:tr>
              <a:tr h="1309561">
                <a:tc>
                  <a:txBody>
                    <a:bodyPr/>
                    <a:lstStyle/>
                    <a:p>
                      <a:r>
                        <a:rPr lang="en-GB" sz="1400" b="1"/>
                        <a:t>Examples of projects can be found here</a:t>
                      </a:r>
                    </a:p>
                    <a:p>
                      <a:pPr lvl="0">
                        <a:buNone/>
                      </a:pPr>
                      <a:r>
                        <a:rPr lang="en-GB" sz="1400" b="0" i="0" u="none" strike="noStrike" noProof="0">
                          <a:latin typeface="Calibri"/>
                          <a:hlinkClick r:id="rId6">
                            <a:extLst>
                              <a:ext uri="{A12FA001-AC4F-418D-AE19-62706E023703}">
                                <ahyp:hlinkClr xmlns:ahyp="http://schemas.microsoft.com/office/drawing/2018/hyperlinkcolor" val="tx"/>
                              </a:ext>
                            </a:extLst>
                          </a:hlinkClick>
                        </a:rPr>
                        <a:t>SUSQI report-Incorporating decarbonisation into pharmacist-led asthma clinics</a:t>
                      </a:r>
                      <a:endParaRPr lang="en-GB" sz="1400" b="0" i="0" u="none" strike="noStrike" noProof="0">
                        <a:latin typeface="Calibri"/>
                        <a:hlinkClick r:id="" action="ppaction://noaction"/>
                      </a:endParaRPr>
                    </a:p>
                    <a:p>
                      <a:pPr lvl="0">
                        <a:buNone/>
                      </a:pPr>
                      <a:r>
                        <a:rPr lang="en-GB" sz="1400" b="0" i="0" u="none" strike="noStrike" noProof="0">
                          <a:hlinkClick r:id="rId7">
                            <a:extLst>
                              <a:ext uri="{A12FA001-AC4F-418D-AE19-62706E023703}">
                                <ahyp:hlinkClr xmlns:ahyp="http://schemas.microsoft.com/office/drawing/2018/hyperlinkcolor" val="tx"/>
                              </a:ext>
                            </a:extLst>
                          </a:hlinkClick>
                        </a:rPr>
                        <a:t>Medicines Optimisation Team </a:t>
                      </a:r>
                      <a:r>
                        <a:rPr lang="en-GB" sz="1400" b="0" i="0" u="none" strike="noStrike" noProof="0" err="1">
                          <a:hlinkClick r:id="rId7">
                            <a:extLst>
                              <a:ext uri="{A12FA001-AC4F-418D-AE19-62706E023703}">
                                <ahyp:hlinkClr xmlns:ahyp="http://schemas.microsoft.com/office/drawing/2018/hyperlinkcolor" val="tx"/>
                              </a:ext>
                            </a:extLst>
                          </a:hlinkClick>
                        </a:rPr>
                        <a:t>SusQI</a:t>
                      </a:r>
                      <a:r>
                        <a:rPr lang="en-GB" sz="1400" b="0" i="0" u="none" strike="noStrike" noProof="0">
                          <a:hlinkClick r:id="rId7">
                            <a:extLst>
                              <a:ext uri="{A12FA001-AC4F-418D-AE19-62706E023703}">
                                <ahyp:hlinkClr xmlns:ahyp="http://schemas.microsoft.com/office/drawing/2018/hyperlinkcolor" val="tx"/>
                              </a:ext>
                            </a:extLst>
                          </a:hlinkClick>
                        </a:rPr>
                        <a:t> Project Report - Reducing the inhaler blues</a:t>
                      </a:r>
                      <a:endParaRPr lang="en-GB" sz="1400" b="0" i="0" u="none" strike="noStrike" noProof="0">
                        <a:hlinkClick r:id="" action="ppaction://noaction"/>
                      </a:endParaRPr>
                    </a:p>
                    <a:p>
                      <a:pPr lvl="0">
                        <a:buNone/>
                      </a:pPr>
                      <a:r>
                        <a:rPr lang="en-GB" sz="1400" b="0" i="0" u="none" strike="noStrike" noProof="0" err="1">
                          <a:latin typeface="Calibri"/>
                          <a:hlinkClick r:id="rId8">
                            <a:extLst>
                              <a:ext uri="{A12FA001-AC4F-418D-AE19-62706E023703}">
                                <ahyp:hlinkClr xmlns:ahyp="http://schemas.microsoft.com/office/drawing/2018/hyperlinkcolor" val="tx"/>
                              </a:ext>
                            </a:extLst>
                          </a:hlinkClick>
                        </a:rPr>
                        <a:t>SusQI</a:t>
                      </a:r>
                      <a:r>
                        <a:rPr lang="en-GB" sz="1400" b="0" i="0" u="none" strike="noStrike" noProof="0">
                          <a:latin typeface="Calibri"/>
                          <a:hlinkClick r:id="rId8">
                            <a:extLst>
                              <a:ext uri="{A12FA001-AC4F-418D-AE19-62706E023703}">
                                <ahyp:hlinkClr xmlns:ahyp="http://schemas.microsoft.com/office/drawing/2018/hyperlinkcolor" val="tx"/>
                              </a:ext>
                            </a:extLst>
                          </a:hlinkClick>
                        </a:rPr>
                        <a:t> Project </a:t>
                      </a:r>
                      <a:r>
                        <a:rPr lang="en-GB" sz="1400" b="0" i="0" u="none" strike="noStrike" noProof="0">
                          <a:latin typeface="Calibri"/>
                          <a:hlinkClick r:id="rId8"/>
                        </a:rPr>
                        <a:t>Report - Inhalers Final.pdf (sustainablehealthcare.org.uk)</a:t>
                      </a:r>
                      <a:endParaRPr lang="en-GB" sz="1400" b="0" i="0" u="none" strike="noStrike" noProof="0">
                        <a:latin typeface="Calibri"/>
                      </a:endParaRPr>
                    </a:p>
                    <a:p>
                      <a:pPr lvl="0">
                        <a:buNone/>
                      </a:pPr>
                      <a:r>
                        <a:rPr lang="en-GB" sz="1400">
                          <a:hlinkClick r:id="rId9"/>
                        </a:rPr>
                        <a:t>Sustainability and Quality Improvement | </a:t>
                      </a:r>
                      <a:r>
                        <a:rPr lang="en-GB" sz="1400" err="1">
                          <a:hlinkClick r:id="rId9"/>
                        </a:rPr>
                        <a:t>Turas</a:t>
                      </a:r>
                      <a:r>
                        <a:rPr lang="en-GB" sz="1400">
                          <a:hlinkClick r:id="rId9"/>
                        </a:rPr>
                        <a:t> | Learn (</a:t>
                      </a:r>
                      <a:r>
                        <a:rPr lang="en-GB" sz="1400" err="1">
                          <a:hlinkClick r:id="rId9"/>
                        </a:rPr>
                        <a:t>nhs.scot</a:t>
                      </a:r>
                      <a:r>
                        <a:rPr lang="en-GB" sz="1400">
                          <a:hlinkClick r:id="rId9"/>
                        </a:rPr>
                        <a:t>)</a:t>
                      </a:r>
                      <a:endParaRPr lang="en-GB" sz="1400"/>
                    </a:p>
                  </a:txBody>
                  <a:tcPr/>
                </a:tc>
                <a:extLst>
                  <a:ext uri="{0D108BD9-81ED-4DB2-BD59-A6C34878D82A}">
                    <a16:rowId xmlns:a16="http://schemas.microsoft.com/office/drawing/2014/main" val="544386582"/>
                  </a:ext>
                </a:extLst>
              </a:tr>
            </a:tbl>
          </a:graphicData>
        </a:graphic>
      </p:graphicFrame>
      <p:sp>
        <p:nvSpPr>
          <p:cNvPr id="3" name="TextBox 2">
            <a:hlinkClick r:id="rId10" action="ppaction://hlinksldjump"/>
            <a:extLst>
              <a:ext uri="{FF2B5EF4-FFF2-40B4-BE49-F238E27FC236}">
                <a16:creationId xmlns:a16="http://schemas.microsoft.com/office/drawing/2014/main" id="{48C1D9AF-A264-E25A-2AD4-6848025CED24}"/>
              </a:ext>
            </a:extLst>
          </p:cNvPr>
          <p:cNvSpPr txBox="1"/>
          <p:nvPr/>
        </p:nvSpPr>
        <p:spPr>
          <a:xfrm>
            <a:off x="9688431" y="6384171"/>
            <a:ext cx="2148396" cy="276999"/>
          </a:xfrm>
          <a:prstGeom prst="rect">
            <a:avLst/>
          </a:prstGeom>
          <a:noFill/>
        </p:spPr>
        <p:txBody>
          <a:bodyPr wrap="square" rtlCol="0">
            <a:spAutoFit/>
          </a:bodyPr>
          <a:lstStyle/>
          <a:p>
            <a:r>
              <a:rPr lang="en-GB" sz="1200">
                <a:solidFill>
                  <a:schemeClr val="accent1">
                    <a:lumMod val="75000"/>
                  </a:schemeClr>
                </a:solidFill>
                <a:hlinkClick r:id="rId11" action="ppaction://hlinksldjump"/>
              </a:rPr>
              <a:t>Return</a:t>
            </a:r>
            <a:r>
              <a:rPr lang="en-GB" sz="1200">
                <a:solidFill>
                  <a:schemeClr val="accent1">
                    <a:lumMod val="75000"/>
                  </a:schemeClr>
                </a:solidFill>
              </a:rPr>
              <a:t> to Actions</a:t>
            </a:r>
          </a:p>
        </p:txBody>
      </p:sp>
    </p:spTree>
    <p:extLst>
      <p:ext uri="{BB962C8B-B14F-4D97-AF65-F5344CB8AC3E}">
        <p14:creationId xmlns:p14="http://schemas.microsoft.com/office/powerpoint/2010/main" val="3318848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353224" y="264289"/>
            <a:ext cx="1202200" cy="631705"/>
          </a:xfrm>
        </p:spPr>
        <p:txBody>
          <a:bodyPr>
            <a:normAutofit/>
          </a:bodyPr>
          <a:lstStyle/>
          <a:p>
            <a:pPr algn="l"/>
            <a:r>
              <a:rPr lang="en-GB" sz="2800">
                <a:solidFill>
                  <a:srgbClr val="75BB21"/>
                </a:solidFill>
                <a:latin typeface="+mn-lt"/>
              </a:rPr>
              <a:t>Step</a:t>
            </a:r>
            <a:r>
              <a:rPr lang="en-GB" sz="2800">
                <a:solidFill>
                  <a:srgbClr val="0070C0"/>
                </a:solidFill>
              </a:rPr>
              <a:t> </a:t>
            </a:r>
            <a:r>
              <a:rPr lang="en-GB" sz="2800">
                <a:solidFill>
                  <a:srgbClr val="75BB21"/>
                </a:solidFill>
                <a:latin typeface="+mn-lt"/>
              </a:rPr>
              <a:t>4</a:t>
            </a:r>
          </a:p>
        </p:txBody>
      </p:sp>
      <p:sp>
        <p:nvSpPr>
          <p:cNvPr id="4" name="Rectangle: Rounded Corners 3">
            <a:extLst>
              <a:ext uri="{FF2B5EF4-FFF2-40B4-BE49-F238E27FC236}">
                <a16:creationId xmlns:a16="http://schemas.microsoft.com/office/drawing/2014/main" id="{2BC308BE-B18A-91DE-7F5D-BA98E2AF9E16}"/>
              </a:ext>
            </a:extLst>
          </p:cNvPr>
          <p:cNvSpPr/>
          <p:nvPr/>
        </p:nvSpPr>
        <p:spPr>
          <a:xfrm>
            <a:off x="1555425" y="145328"/>
            <a:ext cx="8712700" cy="831793"/>
          </a:xfrm>
          <a:prstGeom prst="roundRect">
            <a:avLst/>
          </a:prstGeom>
          <a:solidFill>
            <a:srgbClr val="75BB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t>Testing changes – resources to support effective medication review</a:t>
            </a:r>
          </a:p>
        </p:txBody>
      </p:sp>
      <p:sp>
        <p:nvSpPr>
          <p:cNvPr id="5" name="Rectangle: Rounded Corners 4">
            <a:extLst>
              <a:ext uri="{FF2B5EF4-FFF2-40B4-BE49-F238E27FC236}">
                <a16:creationId xmlns:a16="http://schemas.microsoft.com/office/drawing/2014/main" id="{9039901B-9B52-AF3E-6922-9353FFA37CED}"/>
              </a:ext>
            </a:extLst>
          </p:cNvPr>
          <p:cNvSpPr/>
          <p:nvPr/>
        </p:nvSpPr>
        <p:spPr>
          <a:xfrm>
            <a:off x="197191" y="1084927"/>
            <a:ext cx="10211143" cy="788771"/>
          </a:xfrm>
          <a:prstGeom prst="roundRect">
            <a:avLst/>
          </a:prstGeom>
          <a:solidFill>
            <a:srgbClr val="75BB21">
              <a:alpha val="50196"/>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400">
                <a:solidFill>
                  <a:schemeClr val="tx1"/>
                </a:solidFill>
              </a:rPr>
              <a:t>Regular medication review is essential to ensure all medication continues to be appropriate and any changes in clinical conditions are managed appropriately.  The </a:t>
            </a:r>
            <a:r>
              <a:rPr lang="en-GB" sz="1400">
                <a:solidFill>
                  <a:schemeClr val="tx1"/>
                </a:solidFill>
                <a:hlinkClick r:id="rId3">
                  <a:extLst>
                    <a:ext uri="{A12FA001-AC4F-418D-AE19-62706E023703}">
                      <ahyp:hlinkClr xmlns:ahyp="http://schemas.microsoft.com/office/drawing/2018/hyperlinkcolor" val="tx"/>
                    </a:ext>
                  </a:extLst>
                </a:hlinkClick>
              </a:rPr>
              <a:t>7-Steps medication review process </a:t>
            </a:r>
            <a:r>
              <a:rPr lang="en-GB" sz="1400">
                <a:solidFill>
                  <a:schemeClr val="tx1"/>
                </a:solidFill>
              </a:rPr>
              <a:t>improves clinical outcomes and reduces harm. Medication review can be planned or ad hoc and will often depend on the setting and service user group.</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2657881583"/>
              </p:ext>
            </p:extLst>
          </p:nvPr>
        </p:nvGraphicFramePr>
        <p:xfrm>
          <a:off x="144735" y="1930202"/>
          <a:ext cx="11923440" cy="4886335"/>
        </p:xfrm>
        <a:graphic>
          <a:graphicData uri="http://schemas.openxmlformats.org/drawingml/2006/table">
            <a:tbl>
              <a:tblPr firstRow="1" bandRow="1">
                <a:tableStyleId>{5C22544A-7EE6-4342-B048-85BDC9FD1C3A}</a:tableStyleId>
              </a:tblPr>
              <a:tblGrid>
                <a:gridCol w="11923440">
                  <a:extLst>
                    <a:ext uri="{9D8B030D-6E8A-4147-A177-3AD203B41FA5}">
                      <a16:colId xmlns:a16="http://schemas.microsoft.com/office/drawing/2014/main" val="2028999251"/>
                    </a:ext>
                  </a:extLst>
                </a:gridCol>
              </a:tblGrid>
              <a:tr h="340134">
                <a:tc>
                  <a:txBody>
                    <a:bodyPr/>
                    <a:lstStyle/>
                    <a:p>
                      <a:r>
                        <a:rPr lang="en-GB" sz="1600"/>
                        <a:t>Suggested actions </a:t>
                      </a:r>
                      <a:r>
                        <a:rPr lang="en-GB" sz="1600" b="1" i="0" u="none" strike="noStrike" kern="1200">
                          <a:solidFill>
                            <a:schemeClr val="bg1"/>
                          </a:solidFill>
                          <a:effectLst/>
                          <a:latin typeface="+mn-lt"/>
                          <a:ea typeface="+mn-ea"/>
                          <a:cs typeface="+mn-cs"/>
                          <a:hlinkClick r:id="rId4">
                            <a:extLst>
                              <a:ext uri="{A12FA001-AC4F-418D-AE19-62706E023703}">
                                <ahyp:hlinkClr xmlns:ahyp="http://schemas.microsoft.com/office/drawing/2018/hyperlinkcolor" val="tx"/>
                              </a:ext>
                            </a:extLst>
                          </a:hlinkClick>
                        </a:rPr>
                        <a:t>testing changes</a:t>
                      </a:r>
                      <a:r>
                        <a:rPr lang="en-GB" sz="1600" b="0" i="0" kern="1200">
                          <a:solidFill>
                            <a:schemeClr val="bg1"/>
                          </a:solidFill>
                          <a:effectLst/>
                          <a:latin typeface="+mn-lt"/>
                          <a:ea typeface="+mn-ea"/>
                          <a:cs typeface="+mn-cs"/>
                        </a:rPr>
                        <a:t> </a:t>
                      </a:r>
                      <a:endParaRPr lang="en-GB" sz="1600">
                        <a:solidFill>
                          <a:schemeClr val="bg1"/>
                        </a:solidFill>
                      </a:endParaRPr>
                    </a:p>
                  </a:txBody>
                  <a:tcPr>
                    <a:solidFill>
                      <a:srgbClr val="75BB21"/>
                    </a:solidFill>
                  </a:tcPr>
                </a:tc>
                <a:extLst>
                  <a:ext uri="{0D108BD9-81ED-4DB2-BD59-A6C34878D82A}">
                    <a16:rowId xmlns:a16="http://schemas.microsoft.com/office/drawing/2014/main" val="501100368"/>
                  </a:ext>
                </a:extLst>
              </a:tr>
              <a:tr h="334641">
                <a:tc>
                  <a:txBody>
                    <a:bodyPr/>
                    <a:lstStyle/>
                    <a:p>
                      <a:r>
                        <a:rPr lang="en-GB" sz="1400" b="0"/>
                        <a:t>Consider the review process and the 7-Steps medication review</a:t>
                      </a:r>
                      <a:endParaRPr lang="en-GB" sz="1400" b="0" i="0" kern="1200">
                        <a:solidFill>
                          <a:schemeClr val="dk1"/>
                        </a:solidFill>
                        <a:effectLst/>
                        <a:latin typeface="+mn-lt"/>
                        <a:ea typeface="+mn-ea"/>
                        <a:cs typeface="+mn-cs"/>
                      </a:endParaRPr>
                    </a:p>
                  </a:txBody>
                  <a:tcPr/>
                </a:tc>
                <a:extLst>
                  <a:ext uri="{0D108BD9-81ED-4DB2-BD59-A6C34878D82A}">
                    <a16:rowId xmlns:a16="http://schemas.microsoft.com/office/drawing/2014/main" val="638013294"/>
                  </a:ext>
                </a:extLst>
              </a:tr>
              <a:tr h="318976">
                <a:tc>
                  <a:txBody>
                    <a:bodyPr/>
                    <a:lstStyle/>
                    <a:p>
                      <a:r>
                        <a:rPr lang="en-GB" sz="1400" b="1"/>
                        <a:t>Current guidance     </a:t>
                      </a:r>
                      <a:r>
                        <a:rPr lang="en-GB" sz="1300" b="0">
                          <a:hlinkClick r:id="rId5"/>
                        </a:rPr>
                        <a:t>Quality prescribing for respiratory guidance      </a:t>
                      </a:r>
                      <a:r>
                        <a:rPr lang="en-GB" sz="1400" b="0">
                          <a:hlinkClick r:id="rId6"/>
                        </a:rPr>
                        <a:t>Manage Medicines app</a:t>
                      </a:r>
                      <a:endParaRPr lang="en-GB" sz="1400" b="0"/>
                    </a:p>
                  </a:txBody>
                  <a:tcPr/>
                </a:tc>
                <a:extLst>
                  <a:ext uri="{0D108BD9-81ED-4DB2-BD59-A6C34878D82A}">
                    <a16:rowId xmlns:a16="http://schemas.microsoft.com/office/drawing/2014/main" val="544386582"/>
                  </a:ext>
                </a:extLst>
              </a:tr>
              <a:tr h="1520456">
                <a:tc>
                  <a:txBody>
                    <a:bodyPr/>
                    <a:lstStyle/>
                    <a:p>
                      <a:r>
                        <a:rPr lang="en-GB" sz="1400" b="1"/>
                        <a:t>Training and case studies</a:t>
                      </a:r>
                    </a:p>
                    <a:p>
                      <a:r>
                        <a:rPr lang="en-GB" sz="1300" b="0"/>
                        <a:t>Case studies in guidance: Quality prescribing for respiratory guidance</a:t>
                      </a:r>
                    </a:p>
                    <a:p>
                      <a:r>
                        <a:rPr lang="en-GB" sz="1300" b="0">
                          <a:hlinkClick r:id="" action="ppaction://noaction"/>
                        </a:rPr>
                        <a:t>Polypharmacy guidance including </a:t>
                      </a:r>
                      <a:r>
                        <a:rPr lang="en-GB" sz="1300" b="0"/>
                        <a:t>7-Steps</a:t>
                      </a:r>
                      <a:r>
                        <a:rPr lang="en-GB" sz="1300" b="0">
                          <a:hlinkClick r:id="" action="ppaction://noaction"/>
                        </a:rPr>
                        <a:t> medication review process</a:t>
                      </a:r>
                      <a:r>
                        <a:rPr lang="en-GB" sz="1300" b="0"/>
                        <a:t>, this includes a template for a 7-step medicine review </a:t>
                      </a:r>
                      <a:endParaRPr lang="en-GB" sz="1300"/>
                    </a:p>
                    <a:p>
                      <a:r>
                        <a:rPr lang="en-GB" sz="1300" b="0" i="0" kern="1200">
                          <a:solidFill>
                            <a:schemeClr val="accent1">
                              <a:lumMod val="75000"/>
                            </a:schemeClr>
                          </a:solidFill>
                          <a:effectLst/>
                          <a:latin typeface="+mn-lt"/>
                          <a:ea typeface="+mn-ea"/>
                          <a:cs typeface="+mn-cs"/>
                          <a:hlinkClick r:id="rId7">
                            <a:extLst>
                              <a:ext uri="{A12FA001-AC4F-418D-AE19-62706E023703}">
                                <ahyp:hlinkClr xmlns:ahyp="http://schemas.microsoft.com/office/drawing/2018/hyperlinkcolor" val="tx"/>
                              </a:ext>
                            </a:extLst>
                          </a:hlinkClick>
                        </a:rPr>
                        <a:t>Evidence Based Polypharmacy Reviews and the 7-Steps Process</a:t>
                      </a:r>
                      <a:r>
                        <a:rPr lang="en-GB" sz="1300" b="0" i="0" kern="1200">
                          <a:solidFill>
                            <a:schemeClr val="dk1"/>
                          </a:solidFill>
                          <a:effectLst/>
                          <a:latin typeface="+mn-lt"/>
                          <a:ea typeface="+mn-ea"/>
                          <a:cs typeface="+mn-cs"/>
                          <a:hlinkClick r:id="rId7">
                            <a:extLst>
                              <a:ext uri="{A12FA001-AC4F-418D-AE19-62706E023703}">
                                <ahyp:hlinkClr xmlns:ahyp="http://schemas.microsoft.com/office/drawing/2018/hyperlinkcolor" val="tx"/>
                              </a:ext>
                            </a:extLst>
                          </a:hlinkClick>
                        </a:rPr>
                        <a:t> </a:t>
                      </a:r>
                      <a:r>
                        <a:rPr lang="en-GB" sz="1300" b="0" i="0" kern="1200">
                          <a:solidFill>
                            <a:schemeClr val="dk1"/>
                          </a:solidFill>
                          <a:effectLst/>
                          <a:latin typeface="+mn-lt"/>
                          <a:ea typeface="+mn-ea"/>
                          <a:cs typeface="+mn-cs"/>
                        </a:rPr>
                        <a:t> (CPD accredited online training on </a:t>
                      </a:r>
                      <a:r>
                        <a:rPr lang="en-GB" sz="1300" b="0" i="0" kern="1200" err="1">
                          <a:solidFill>
                            <a:schemeClr val="dk1"/>
                          </a:solidFill>
                          <a:effectLst/>
                          <a:latin typeface="+mn-lt"/>
                          <a:ea typeface="+mn-ea"/>
                          <a:cs typeface="+mn-cs"/>
                        </a:rPr>
                        <a:t>Turas</a:t>
                      </a:r>
                      <a:r>
                        <a:rPr lang="en-GB" sz="1300" b="0" i="0" kern="1200">
                          <a:solidFill>
                            <a:schemeClr val="dk1"/>
                          </a:solidFill>
                          <a:effectLst/>
                          <a:latin typeface="+mn-lt"/>
                          <a:ea typeface="+mn-ea"/>
                          <a:cs typeface="+mn-cs"/>
                        </a:rPr>
                        <a:t>) </a:t>
                      </a:r>
                      <a:endParaRPr lang="en-GB" sz="1300" b="0">
                        <a:solidFill>
                          <a:schemeClr val="tx1"/>
                        </a:solidFill>
                        <a:hlinkClick r:id="rId8"/>
                      </a:endParaRPr>
                    </a:p>
                    <a:p>
                      <a:r>
                        <a:rPr lang="en-GB" sz="1300" b="0" err="1">
                          <a:solidFill>
                            <a:schemeClr val="tx1"/>
                          </a:solidFill>
                          <a:hlinkClick r:id="rId8"/>
                        </a:rPr>
                        <a:t>Turas</a:t>
                      </a:r>
                      <a:r>
                        <a:rPr lang="en-GB" sz="1300" b="0">
                          <a:solidFill>
                            <a:schemeClr val="tx1"/>
                          </a:solidFill>
                          <a:hlinkClick r:id="rId8"/>
                        </a:rPr>
                        <a:t> Shared Decision Making</a:t>
                      </a:r>
                      <a:endParaRPr lang="en-GB" sz="1300" b="0">
                        <a:solidFill>
                          <a:schemeClr val="tx1"/>
                        </a:solidFill>
                      </a:endParaRPr>
                    </a:p>
                    <a:p>
                      <a:pPr lvl="0">
                        <a:buNone/>
                      </a:pPr>
                      <a:r>
                        <a:rPr lang="en-GB" sz="1300" b="0" i="0" u="none" strike="noStrike" noProof="0">
                          <a:latin typeface="Calibri"/>
                          <a:hlinkClick r:id="rId9"/>
                        </a:rPr>
                        <a:t>Chronic obstructive pulmonary disease (COPD) | </a:t>
                      </a:r>
                      <a:r>
                        <a:rPr lang="en-GB" sz="1300" b="0" i="0" u="none" strike="noStrike" noProof="0" err="1">
                          <a:latin typeface="Calibri"/>
                          <a:hlinkClick r:id="rId9"/>
                        </a:rPr>
                        <a:t>Turas</a:t>
                      </a:r>
                      <a:r>
                        <a:rPr lang="en-GB" sz="1300" b="0" i="0" u="none" strike="noStrike" noProof="0">
                          <a:latin typeface="Calibri"/>
                          <a:hlinkClick r:id="rId9"/>
                        </a:rPr>
                        <a:t> | Learn (</a:t>
                      </a:r>
                      <a:r>
                        <a:rPr lang="en-GB" sz="1300" b="0" i="0" u="none" strike="noStrike" noProof="0" err="1">
                          <a:latin typeface="Calibri"/>
                          <a:hlinkClick r:id="rId9"/>
                        </a:rPr>
                        <a:t>nhs.scot</a:t>
                      </a:r>
                      <a:r>
                        <a:rPr lang="en-GB" sz="1300" b="0" i="0" u="none" strike="noStrike" noProof="0">
                          <a:latin typeface="Calibri"/>
                          <a:hlinkClick r:id="rId9"/>
                        </a:rPr>
                        <a:t>)</a:t>
                      </a:r>
                    </a:p>
                    <a:p>
                      <a:pPr lvl="0">
                        <a:buNone/>
                      </a:pPr>
                      <a:r>
                        <a:rPr lang="en-GB" sz="1300" b="0" i="0" u="none" strike="noStrike" noProof="0">
                          <a:hlinkClick r:id="rId10"/>
                        </a:rPr>
                        <a:t>Asthma | </a:t>
                      </a:r>
                      <a:r>
                        <a:rPr lang="en-GB" sz="1300" b="0" i="0" u="none" strike="noStrike" noProof="0" err="1">
                          <a:hlinkClick r:id="rId10"/>
                        </a:rPr>
                        <a:t>Turas</a:t>
                      </a:r>
                      <a:r>
                        <a:rPr lang="en-GB" sz="1300" b="0" i="0" u="none" strike="noStrike" noProof="0">
                          <a:hlinkClick r:id="rId10"/>
                        </a:rPr>
                        <a:t> | Learn (</a:t>
                      </a:r>
                      <a:r>
                        <a:rPr lang="en-GB" sz="1300" b="0" i="0" u="none" strike="noStrike" noProof="0" err="1">
                          <a:hlinkClick r:id="rId10"/>
                        </a:rPr>
                        <a:t>nhs.scot</a:t>
                      </a:r>
                      <a:r>
                        <a:rPr lang="en-GB" sz="1300" b="0" i="0" u="none" strike="noStrike" noProof="0">
                          <a:hlinkClick r:id="rId10"/>
                        </a:rPr>
                        <a:t>)</a:t>
                      </a:r>
                      <a:endParaRPr lang="en-GB" sz="1300"/>
                    </a:p>
                  </a:txBody>
                  <a:tcPr/>
                </a:tc>
                <a:extLst>
                  <a:ext uri="{0D108BD9-81ED-4DB2-BD59-A6C34878D82A}">
                    <a16:rowId xmlns:a16="http://schemas.microsoft.com/office/drawing/2014/main" val="3407286567"/>
                  </a:ext>
                </a:extLst>
              </a:tr>
              <a:tr h="695728">
                <a:tc>
                  <a:txBody>
                    <a:bodyPr/>
                    <a:lstStyle/>
                    <a:p>
                      <a:r>
                        <a:rPr lang="en-GB" sz="1300" b="1"/>
                        <a:t>Consider the location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b="0"/>
                        <a:t>The location of the review will determine the type of review (ad hoc or planned); staff involved; preparation required (e.g. bloods, measurements); single disease or polypharmacy; </a:t>
                      </a:r>
                      <a:r>
                        <a:rPr lang="en-GB" sz="1300" b="1"/>
                        <a:t>Ensure follow-up</a:t>
                      </a:r>
                    </a:p>
                  </a:txBody>
                  <a:tcPr/>
                </a:tc>
                <a:extLst>
                  <a:ext uri="{0D108BD9-81ED-4DB2-BD59-A6C34878D82A}">
                    <a16:rowId xmlns:a16="http://schemas.microsoft.com/office/drawing/2014/main" val="2431333577"/>
                  </a:ext>
                </a:extLst>
              </a:tr>
              <a:tr h="1298692">
                <a:tc>
                  <a:txBody>
                    <a:bodyPr/>
                    <a:lstStyle/>
                    <a:p>
                      <a:r>
                        <a:rPr lang="en-GB" sz="1300" b="1"/>
                        <a:t>Planned – acute setting: </a:t>
                      </a:r>
                      <a:r>
                        <a:rPr lang="en-GB" sz="1300" b="0"/>
                        <a:t>Respiratory clinic – focus on asthma and COPD .  May not include other co-morbidities.</a:t>
                      </a:r>
                    </a:p>
                    <a:p>
                      <a:r>
                        <a:rPr lang="en-GB" sz="1300" b="1"/>
                        <a:t>Planned – primary care: </a:t>
                      </a:r>
                      <a:r>
                        <a:rPr lang="en-GB" sz="1300" b="0"/>
                        <a:t>Respiratory clinic or all chronic disease management.  Practice preference.  </a:t>
                      </a:r>
                    </a:p>
                    <a:p>
                      <a:r>
                        <a:rPr lang="en-GB" sz="1300" b="0"/>
                        <a:t>Utilise all team members – practice/office manager (identification/prioritisation); reception team (organise appointments); healthcare assistant/health care support worker/CTAC (bloods (if necessary) and measurements); general practice nurse/practice pharmacist/GP (medication review); general practice nurse (long term condition review)</a:t>
                      </a:r>
                    </a:p>
                    <a:p>
                      <a:pPr marL="0" marR="0" lvl="0" indent="0" algn="l" rtl="0" eaLnBrk="1" fontAlgn="auto" latinLnBrk="0" hangingPunct="1">
                        <a:lnSpc>
                          <a:spcPct val="100000"/>
                        </a:lnSpc>
                        <a:spcBef>
                          <a:spcPts val="0"/>
                        </a:spcBef>
                        <a:spcAft>
                          <a:spcPts val="0"/>
                        </a:spcAft>
                        <a:buClrTx/>
                        <a:buSzTx/>
                        <a:buFontTx/>
                        <a:buNone/>
                      </a:pPr>
                      <a:r>
                        <a:rPr lang="en-GB" sz="1300" b="1"/>
                        <a:t>Ad hoc/ Unplanned care </a:t>
                      </a:r>
                      <a:r>
                        <a:rPr lang="en-GB" sz="1300" b="1" i="0" u="none" strike="noStrike" noProof="0">
                          <a:solidFill>
                            <a:srgbClr val="000000"/>
                          </a:solidFill>
                          <a:latin typeface="Calibri"/>
                        </a:rPr>
                        <a:t>–</a:t>
                      </a:r>
                      <a:r>
                        <a:rPr lang="en-GB" sz="1300" b="1"/>
                        <a:t> acute setting: </a:t>
                      </a:r>
                      <a:r>
                        <a:rPr lang="en-GB" sz="1300" b="0"/>
                        <a:t>During acute admission for asthma or COPD exacerbations or unrelated event</a:t>
                      </a:r>
                    </a:p>
                    <a:p>
                      <a:pPr marL="0" marR="0" lvl="0" indent="0" algn="l" rtl="0" eaLnBrk="1" fontAlgn="auto" latinLnBrk="0" hangingPunct="1">
                        <a:lnSpc>
                          <a:spcPct val="100000"/>
                        </a:lnSpc>
                        <a:spcBef>
                          <a:spcPts val="0"/>
                        </a:spcBef>
                        <a:spcAft>
                          <a:spcPts val="0"/>
                        </a:spcAft>
                        <a:buClrTx/>
                        <a:buSzTx/>
                        <a:buFontTx/>
                        <a:buNone/>
                      </a:pPr>
                      <a:r>
                        <a:rPr lang="en-GB" sz="1300" b="1"/>
                        <a:t>Ad hoc/Unplanned care </a:t>
                      </a:r>
                      <a:r>
                        <a:rPr lang="en-GB" sz="1300" b="1" i="0" u="none" strike="noStrike" noProof="0">
                          <a:solidFill>
                            <a:srgbClr val="000000"/>
                          </a:solidFill>
                          <a:latin typeface="Calibri"/>
                        </a:rPr>
                        <a:t>–</a:t>
                      </a:r>
                      <a:r>
                        <a:rPr lang="en-GB" sz="1300" b="1"/>
                        <a:t> primary care: </a:t>
                      </a:r>
                      <a:r>
                        <a:rPr lang="en-GB" sz="1300" b="0"/>
                        <a:t>When other change in medication occurring; acute condition/minor illness, e.g. acute infection or after transitions in care settings or in Out of Hours</a:t>
                      </a:r>
                    </a:p>
                  </a:txBody>
                  <a:tcPr/>
                </a:tc>
                <a:extLst>
                  <a:ext uri="{0D108BD9-81ED-4DB2-BD59-A6C34878D82A}">
                    <a16:rowId xmlns:a16="http://schemas.microsoft.com/office/drawing/2014/main" val="820642351"/>
                  </a:ext>
                </a:extLst>
              </a:tr>
            </a:tbl>
          </a:graphicData>
        </a:graphic>
      </p:graphicFrame>
      <p:sp>
        <p:nvSpPr>
          <p:cNvPr id="3" name="TextBox 2">
            <a:hlinkClick r:id="rId11" action="ppaction://hlinksldjump"/>
            <a:extLst>
              <a:ext uri="{FF2B5EF4-FFF2-40B4-BE49-F238E27FC236}">
                <a16:creationId xmlns:a16="http://schemas.microsoft.com/office/drawing/2014/main" id="{48C1D9AF-A264-E25A-2AD4-6848025CED24}"/>
              </a:ext>
            </a:extLst>
          </p:cNvPr>
          <p:cNvSpPr txBox="1"/>
          <p:nvPr/>
        </p:nvSpPr>
        <p:spPr>
          <a:xfrm>
            <a:off x="10698177" y="6581001"/>
            <a:ext cx="1369998" cy="276999"/>
          </a:xfrm>
          <a:prstGeom prst="rect">
            <a:avLst/>
          </a:prstGeom>
          <a:noFill/>
        </p:spPr>
        <p:txBody>
          <a:bodyPr wrap="square" rtlCol="0">
            <a:spAutoFit/>
          </a:bodyPr>
          <a:lstStyle/>
          <a:p>
            <a:r>
              <a:rPr lang="en-GB" sz="1200">
                <a:solidFill>
                  <a:schemeClr val="accent1">
                    <a:lumMod val="75000"/>
                  </a:schemeClr>
                </a:solidFill>
                <a:hlinkClick r:id="rId12" action="ppaction://hlinksldjump"/>
              </a:rPr>
              <a:t>Return</a:t>
            </a:r>
            <a:r>
              <a:rPr lang="en-GB" sz="1200">
                <a:solidFill>
                  <a:schemeClr val="accent1">
                    <a:lumMod val="75000"/>
                  </a:schemeClr>
                </a:solidFill>
              </a:rPr>
              <a:t> to Actions</a:t>
            </a:r>
          </a:p>
        </p:txBody>
      </p:sp>
      <p:pic>
        <p:nvPicPr>
          <p:cNvPr id="1026" name="Picture 2">
            <a:extLst>
              <a:ext uri="{FF2B5EF4-FFF2-40B4-BE49-F238E27FC236}">
                <a16:creationId xmlns:a16="http://schemas.microsoft.com/office/drawing/2014/main" id="{C9CFCE0A-8FD8-51C7-393D-812B18F3A8A3}"/>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508457" y="103272"/>
            <a:ext cx="1486352" cy="1747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9298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296663" y="245027"/>
            <a:ext cx="1432594" cy="585926"/>
          </a:xfrm>
        </p:spPr>
        <p:txBody>
          <a:bodyPr>
            <a:normAutofit/>
          </a:bodyPr>
          <a:lstStyle/>
          <a:p>
            <a:pPr algn="l"/>
            <a:r>
              <a:rPr lang="en-GB" sz="2800">
                <a:solidFill>
                  <a:srgbClr val="00953B"/>
                </a:solidFill>
                <a:latin typeface="+mn-lt"/>
              </a:rPr>
              <a:t>Step</a:t>
            </a:r>
            <a:r>
              <a:rPr lang="en-GB" sz="2800">
                <a:solidFill>
                  <a:srgbClr val="00953B"/>
                </a:solidFill>
              </a:rPr>
              <a:t> </a:t>
            </a:r>
            <a:r>
              <a:rPr lang="en-GB" sz="2800">
                <a:solidFill>
                  <a:srgbClr val="00953B"/>
                </a:solidFill>
                <a:latin typeface="+mn-lt"/>
              </a:rPr>
              <a:t>5</a:t>
            </a:r>
          </a:p>
        </p:txBody>
      </p:sp>
      <p:sp>
        <p:nvSpPr>
          <p:cNvPr id="4" name="Rectangle: Rounded Corners 3">
            <a:extLst>
              <a:ext uri="{FF2B5EF4-FFF2-40B4-BE49-F238E27FC236}">
                <a16:creationId xmlns:a16="http://schemas.microsoft.com/office/drawing/2014/main" id="{2BC308BE-B18A-91DE-7F5D-BA98E2AF9E16}"/>
              </a:ext>
            </a:extLst>
          </p:cNvPr>
          <p:cNvSpPr/>
          <p:nvPr/>
        </p:nvSpPr>
        <p:spPr>
          <a:xfrm>
            <a:off x="2281561" y="228432"/>
            <a:ext cx="7057748" cy="585926"/>
          </a:xfrm>
          <a:prstGeom prst="roundRect">
            <a:avLst/>
          </a:prstGeom>
          <a:solidFill>
            <a:srgbClr val="00953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t>Implement and sustain change</a:t>
            </a:r>
          </a:p>
        </p:txBody>
      </p:sp>
      <p:sp>
        <p:nvSpPr>
          <p:cNvPr id="5" name="Rectangle: Rounded Corners 4">
            <a:extLst>
              <a:ext uri="{FF2B5EF4-FFF2-40B4-BE49-F238E27FC236}">
                <a16:creationId xmlns:a16="http://schemas.microsoft.com/office/drawing/2014/main" id="{9039901B-9B52-AF3E-6922-9353FFA37CED}"/>
              </a:ext>
            </a:extLst>
          </p:cNvPr>
          <p:cNvSpPr/>
          <p:nvPr/>
        </p:nvSpPr>
        <p:spPr>
          <a:xfrm>
            <a:off x="412013" y="983281"/>
            <a:ext cx="11424814" cy="631704"/>
          </a:xfrm>
          <a:prstGeom prst="roundRect">
            <a:avLst/>
          </a:prstGeom>
          <a:solidFill>
            <a:srgbClr val="00953B">
              <a:alpha val="50196"/>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rPr>
              <a:t>Once your change ideas have been tested, i.e. determining what works in  the place where you are testing and what can be improved, the changes can be expanded to others in the team and a wider population., i.e. how to make the change business as usual</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1158930483"/>
              </p:ext>
            </p:extLst>
          </p:nvPr>
        </p:nvGraphicFramePr>
        <p:xfrm>
          <a:off x="458973" y="1793088"/>
          <a:ext cx="11113902" cy="3148216"/>
        </p:xfrm>
        <a:graphic>
          <a:graphicData uri="http://schemas.openxmlformats.org/drawingml/2006/table">
            <a:tbl>
              <a:tblPr firstRow="1" bandRow="1">
                <a:tableStyleId>{5C22544A-7EE6-4342-B048-85BDC9FD1C3A}</a:tableStyleId>
              </a:tblPr>
              <a:tblGrid>
                <a:gridCol w="11113902">
                  <a:extLst>
                    <a:ext uri="{9D8B030D-6E8A-4147-A177-3AD203B41FA5}">
                      <a16:colId xmlns:a16="http://schemas.microsoft.com/office/drawing/2014/main" val="2028999251"/>
                    </a:ext>
                  </a:extLst>
                </a:gridCol>
              </a:tblGrid>
              <a:tr h="392626">
                <a:tc>
                  <a:txBody>
                    <a:bodyPr/>
                    <a:lstStyle/>
                    <a:p>
                      <a:r>
                        <a:rPr lang="en-GB"/>
                        <a:t>Suggested actions</a:t>
                      </a:r>
                      <a:r>
                        <a:rPr lang="en-GB">
                          <a:solidFill>
                            <a:schemeClr val="bg1"/>
                          </a:solidFill>
                        </a:rPr>
                        <a:t> </a:t>
                      </a:r>
                      <a:r>
                        <a:rPr lang="en-GB" sz="1300" b="1" i="0" u="none" strike="noStrike" noProof="0">
                          <a:solidFill>
                            <a:schemeClr val="bg1"/>
                          </a:solidFill>
                          <a:latin typeface="Calibri"/>
                        </a:rPr>
                        <a:t>–</a:t>
                      </a:r>
                      <a:r>
                        <a:rPr lang="en-GB"/>
                        <a:t> </a:t>
                      </a:r>
                      <a:r>
                        <a:rPr lang="en-GB" u="sng">
                          <a:solidFill>
                            <a:schemeClr val="bg1"/>
                          </a:solidFill>
                        </a:rPr>
                        <a:t>a</a:t>
                      </a:r>
                      <a:r>
                        <a:rPr lang="en-GB">
                          <a:solidFill>
                            <a:schemeClr val="bg1"/>
                          </a:solidFill>
                          <a:hlinkClick r:id="rId3">
                            <a:extLst>
                              <a:ext uri="{A12FA001-AC4F-418D-AE19-62706E023703}">
                                <ahyp:hlinkClr xmlns:ahyp="http://schemas.microsoft.com/office/drawing/2018/hyperlinkcolor" val="tx"/>
                              </a:ext>
                            </a:extLst>
                          </a:hlinkClick>
                        </a:rPr>
                        <a:t>pproaches to implementation</a:t>
                      </a:r>
                      <a:endParaRPr lang="en-GB">
                        <a:solidFill>
                          <a:schemeClr val="bg1"/>
                        </a:solidFill>
                      </a:endParaRPr>
                    </a:p>
                  </a:txBody>
                  <a:tcPr>
                    <a:solidFill>
                      <a:srgbClr val="00953B"/>
                    </a:solidFill>
                  </a:tcPr>
                </a:tc>
                <a:extLst>
                  <a:ext uri="{0D108BD9-81ED-4DB2-BD59-A6C34878D82A}">
                    <a16:rowId xmlns:a16="http://schemas.microsoft.com/office/drawing/2014/main" val="501100368"/>
                  </a:ext>
                </a:extLst>
              </a:tr>
              <a:tr h="392626">
                <a:tc>
                  <a:txBody>
                    <a:bodyPr/>
                    <a:lstStyle/>
                    <a:p>
                      <a:pPr marL="0" indent="0">
                        <a:buFont typeface="Arial" panose="020B0604020202020204" pitchFamily="34" charset="0"/>
                        <a:buNone/>
                      </a:pPr>
                      <a:r>
                        <a:rPr lang="en-GB" sz="1400" b="0"/>
                        <a:t>Implementation supports making the change a routine part of practice and “business as usual”</a:t>
                      </a:r>
                    </a:p>
                  </a:txBody>
                  <a:tcPr/>
                </a:tc>
                <a:extLst>
                  <a:ext uri="{0D108BD9-81ED-4DB2-BD59-A6C34878D82A}">
                    <a16:rowId xmlns:a16="http://schemas.microsoft.com/office/drawing/2014/main" val="2469728092"/>
                  </a:ext>
                </a:extLst>
              </a:tr>
              <a:tr h="1452178">
                <a:tc>
                  <a:txBody>
                    <a:bodyPr/>
                    <a:lstStyle/>
                    <a:p>
                      <a:r>
                        <a:rPr lang="en-GB" sz="1400" b="0"/>
                        <a:t>Implementation as a series of cycles</a:t>
                      </a:r>
                    </a:p>
                    <a:p>
                      <a:r>
                        <a:rPr lang="en-GB" sz="1400" b="0"/>
                        <a:t>Three implementation approaches:</a:t>
                      </a:r>
                    </a:p>
                    <a:p>
                      <a:pPr marL="285750" indent="-285750">
                        <a:buFont typeface="Arial" panose="020B0604020202020204" pitchFamily="34" charset="0"/>
                        <a:buChar char="•"/>
                      </a:pPr>
                      <a:r>
                        <a:rPr lang="en-GB" sz="1400" b="0"/>
                        <a:t>Just do it</a:t>
                      </a:r>
                    </a:p>
                    <a:p>
                      <a:pPr marL="285750" indent="-285750">
                        <a:buFont typeface="Arial" panose="020B0604020202020204" pitchFamily="34" charset="0"/>
                        <a:buChar char="•"/>
                      </a:pPr>
                      <a:r>
                        <a:rPr lang="en-GB" sz="1400" b="0"/>
                        <a:t>Parallel</a:t>
                      </a:r>
                    </a:p>
                    <a:p>
                      <a:pPr marL="285750" indent="-285750">
                        <a:buFont typeface="Arial" panose="020B0604020202020204" pitchFamily="34" charset="0"/>
                        <a:buChar char="•"/>
                      </a:pPr>
                      <a:r>
                        <a:rPr lang="en-GB" sz="1400" b="0"/>
                        <a:t>Sequential</a:t>
                      </a:r>
                    </a:p>
                    <a:p>
                      <a:pPr marL="0" indent="0">
                        <a:buFont typeface="Arial" panose="020B0604020202020204" pitchFamily="34" charset="0"/>
                        <a:buNone/>
                      </a:pPr>
                      <a:r>
                        <a:rPr lang="en-GB" sz="1400" b="0">
                          <a:hlinkClick r:id="rId4"/>
                        </a:rPr>
                        <a:t>Implementation checklist</a:t>
                      </a:r>
                      <a:endParaRPr lang="en-GB" sz="1400" b="0"/>
                    </a:p>
                  </a:txBody>
                  <a:tcPr/>
                </a:tc>
                <a:extLst>
                  <a:ext uri="{0D108BD9-81ED-4DB2-BD59-A6C34878D82A}">
                    <a16:rowId xmlns:a16="http://schemas.microsoft.com/office/drawing/2014/main" val="544386582"/>
                  </a:ext>
                </a:extLst>
              </a:tr>
              <a:tr h="392626">
                <a:tc>
                  <a:txBody>
                    <a:bodyPr/>
                    <a:lstStyle/>
                    <a:p>
                      <a:r>
                        <a:rPr lang="en-GB" sz="1400" b="0"/>
                        <a:t>Consider communication, training, updating policies and procedures to reflect the change</a:t>
                      </a:r>
                    </a:p>
                  </a:txBody>
                  <a:tcPr/>
                </a:tc>
                <a:extLst>
                  <a:ext uri="{0D108BD9-81ED-4DB2-BD59-A6C34878D82A}">
                    <a16:rowId xmlns:a16="http://schemas.microsoft.com/office/drawing/2014/main" val="3407286567"/>
                  </a:ext>
                </a:extLst>
              </a:tr>
              <a:tr h="3926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a:t>Remember to keep measuring and feeding back to all involved!</a:t>
                      </a:r>
                    </a:p>
                    <a:p>
                      <a:endParaRPr lang="en-GB" sz="1400" b="0"/>
                    </a:p>
                  </a:txBody>
                  <a:tcPr/>
                </a:tc>
                <a:extLst>
                  <a:ext uri="{0D108BD9-81ED-4DB2-BD59-A6C34878D82A}">
                    <a16:rowId xmlns:a16="http://schemas.microsoft.com/office/drawing/2014/main" val="1960215883"/>
                  </a:ext>
                </a:extLst>
              </a:tr>
            </a:tbl>
          </a:graphicData>
        </a:graphic>
      </p:graphicFrame>
      <p:sp>
        <p:nvSpPr>
          <p:cNvPr id="3" name="TextBox 2">
            <a:hlinkClick r:id="rId5" action="ppaction://hlinksldjump"/>
            <a:extLst>
              <a:ext uri="{FF2B5EF4-FFF2-40B4-BE49-F238E27FC236}">
                <a16:creationId xmlns:a16="http://schemas.microsoft.com/office/drawing/2014/main" id="{48C1D9AF-A264-E25A-2AD4-6848025CED24}"/>
              </a:ext>
            </a:extLst>
          </p:cNvPr>
          <p:cNvSpPr txBox="1"/>
          <p:nvPr/>
        </p:nvSpPr>
        <p:spPr>
          <a:xfrm>
            <a:off x="9688431" y="6384171"/>
            <a:ext cx="2148396" cy="276999"/>
          </a:xfrm>
          <a:prstGeom prst="rect">
            <a:avLst/>
          </a:prstGeom>
          <a:noFill/>
        </p:spPr>
        <p:txBody>
          <a:bodyPr wrap="square" rtlCol="0">
            <a:spAutoFit/>
          </a:bodyPr>
          <a:lstStyle/>
          <a:p>
            <a:r>
              <a:rPr lang="en-GB" sz="1200">
                <a:solidFill>
                  <a:schemeClr val="accent1">
                    <a:lumMod val="75000"/>
                  </a:schemeClr>
                </a:solidFill>
                <a:hlinkClick r:id="rId6" action="ppaction://hlinksldjump"/>
              </a:rPr>
              <a:t>Return</a:t>
            </a:r>
            <a:r>
              <a:rPr lang="en-GB" sz="1200">
                <a:solidFill>
                  <a:schemeClr val="accent1">
                    <a:lumMod val="75000"/>
                  </a:schemeClr>
                </a:solidFill>
              </a:rPr>
              <a:t> to Actions</a:t>
            </a:r>
          </a:p>
        </p:txBody>
      </p:sp>
    </p:spTree>
    <p:extLst>
      <p:ext uri="{BB962C8B-B14F-4D97-AF65-F5344CB8AC3E}">
        <p14:creationId xmlns:p14="http://schemas.microsoft.com/office/powerpoint/2010/main" val="22522731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296663" y="160185"/>
            <a:ext cx="1419016" cy="744786"/>
          </a:xfrm>
        </p:spPr>
        <p:txBody>
          <a:bodyPr>
            <a:normAutofit/>
          </a:bodyPr>
          <a:lstStyle/>
          <a:p>
            <a:pPr algn="l"/>
            <a:r>
              <a:rPr lang="en-GB" sz="2800">
                <a:solidFill>
                  <a:srgbClr val="8C189D"/>
                </a:solidFill>
                <a:latin typeface="+mn-lt"/>
              </a:rPr>
              <a:t>Step</a:t>
            </a:r>
            <a:r>
              <a:rPr lang="en-GB" sz="2800">
                <a:solidFill>
                  <a:srgbClr val="8C189D"/>
                </a:solidFill>
              </a:rPr>
              <a:t> </a:t>
            </a:r>
            <a:r>
              <a:rPr lang="en-GB" sz="2800">
                <a:solidFill>
                  <a:srgbClr val="8C189D"/>
                </a:solidFill>
                <a:latin typeface="+mn-lt"/>
              </a:rPr>
              <a:t>6</a:t>
            </a:r>
          </a:p>
        </p:txBody>
      </p:sp>
      <p:sp>
        <p:nvSpPr>
          <p:cNvPr id="4" name="Rectangle: Rounded Corners 3">
            <a:extLst>
              <a:ext uri="{FF2B5EF4-FFF2-40B4-BE49-F238E27FC236}">
                <a16:creationId xmlns:a16="http://schemas.microsoft.com/office/drawing/2014/main" id="{2BC308BE-B18A-91DE-7F5D-BA98E2AF9E16}"/>
              </a:ext>
            </a:extLst>
          </p:cNvPr>
          <p:cNvSpPr/>
          <p:nvPr/>
        </p:nvSpPr>
        <p:spPr>
          <a:xfrm>
            <a:off x="2130732" y="319045"/>
            <a:ext cx="7057748" cy="585926"/>
          </a:xfrm>
          <a:prstGeom prst="roundRect">
            <a:avLst/>
          </a:prstGeom>
          <a:solidFill>
            <a:srgbClr val="8C189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t>Share your learning and successes</a:t>
            </a:r>
          </a:p>
        </p:txBody>
      </p:sp>
      <p:sp>
        <p:nvSpPr>
          <p:cNvPr id="5" name="Rectangle: Rounded Corners 4">
            <a:extLst>
              <a:ext uri="{FF2B5EF4-FFF2-40B4-BE49-F238E27FC236}">
                <a16:creationId xmlns:a16="http://schemas.microsoft.com/office/drawing/2014/main" id="{9039901B-9B52-AF3E-6922-9353FFA37CED}"/>
              </a:ext>
            </a:extLst>
          </p:cNvPr>
          <p:cNvSpPr/>
          <p:nvPr/>
        </p:nvSpPr>
        <p:spPr>
          <a:xfrm>
            <a:off x="1298118" y="1042828"/>
            <a:ext cx="9464511" cy="631704"/>
          </a:xfrm>
          <a:prstGeom prst="roundRect">
            <a:avLst/>
          </a:prstGeom>
          <a:solidFill>
            <a:srgbClr val="8C189D">
              <a:alpha val="50196"/>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rPr>
              <a:t>Share with others in the cluster and throughout networks. Be honest about what worked and what didn’t and what you learnt from this. </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3193824865"/>
              </p:ext>
            </p:extLst>
          </p:nvPr>
        </p:nvGraphicFramePr>
        <p:xfrm>
          <a:off x="638082" y="1837187"/>
          <a:ext cx="10658568" cy="3667760"/>
        </p:xfrm>
        <a:graphic>
          <a:graphicData uri="http://schemas.openxmlformats.org/drawingml/2006/table">
            <a:tbl>
              <a:tblPr firstRow="1" bandRow="1">
                <a:tableStyleId>{5C22544A-7EE6-4342-B048-85BDC9FD1C3A}</a:tableStyleId>
              </a:tblPr>
              <a:tblGrid>
                <a:gridCol w="10658568">
                  <a:extLst>
                    <a:ext uri="{9D8B030D-6E8A-4147-A177-3AD203B41FA5}">
                      <a16:colId xmlns:a16="http://schemas.microsoft.com/office/drawing/2014/main" val="2028999251"/>
                    </a:ext>
                  </a:extLst>
                </a:gridCol>
              </a:tblGrid>
              <a:tr h="370840">
                <a:tc>
                  <a:txBody>
                    <a:bodyPr/>
                    <a:lstStyle/>
                    <a:p>
                      <a:r>
                        <a:rPr lang="en-GB"/>
                        <a:t>Suggested actions </a:t>
                      </a:r>
                      <a:endParaRPr lang="en-GB">
                        <a:solidFill>
                          <a:schemeClr val="bg1"/>
                        </a:solidFill>
                      </a:endParaRPr>
                    </a:p>
                  </a:txBody>
                  <a:tcPr>
                    <a:solidFill>
                      <a:srgbClr val="8C189D"/>
                    </a:solidFill>
                  </a:tcPr>
                </a:tc>
                <a:extLst>
                  <a:ext uri="{0D108BD9-81ED-4DB2-BD59-A6C34878D82A}">
                    <a16:rowId xmlns:a16="http://schemas.microsoft.com/office/drawing/2014/main" val="501100368"/>
                  </a:ext>
                </a:extLst>
              </a:tr>
              <a:tr h="370840">
                <a:tc>
                  <a:txBody>
                    <a:bodyPr/>
                    <a:lstStyle/>
                    <a:p>
                      <a:r>
                        <a:rPr lang="en-GB" sz="1400" b="0" i="0" kern="1200">
                          <a:solidFill>
                            <a:schemeClr val="dk1"/>
                          </a:solidFill>
                          <a:effectLst/>
                          <a:latin typeface="+mn-lt"/>
                          <a:ea typeface="+mn-ea"/>
                          <a:cs typeface="+mn-cs"/>
                        </a:rPr>
                        <a:t>Consider how to share the results:</a:t>
                      </a:r>
                    </a:p>
                    <a:p>
                      <a:pPr marL="285750" indent="-285750">
                        <a:buFont typeface="Arial" panose="020B0604020202020204" pitchFamily="34" charset="0"/>
                        <a:buChar char="•"/>
                      </a:pPr>
                      <a:r>
                        <a:rPr lang="en-GB" sz="1400" b="0" i="0" kern="1200">
                          <a:solidFill>
                            <a:schemeClr val="dk1"/>
                          </a:solidFill>
                          <a:effectLst/>
                          <a:latin typeface="+mn-lt"/>
                          <a:ea typeface="+mn-ea"/>
                          <a:cs typeface="+mn-cs"/>
                        </a:rPr>
                        <a:t>Cluster meetings</a:t>
                      </a:r>
                    </a:p>
                    <a:p>
                      <a:pPr marL="285750" indent="-285750">
                        <a:buFont typeface="Arial" panose="020B0604020202020204" pitchFamily="34" charset="0"/>
                        <a:buChar char="•"/>
                      </a:pPr>
                      <a:r>
                        <a:rPr lang="en-GB" sz="1400" b="0" i="0" kern="1200">
                          <a:solidFill>
                            <a:schemeClr val="dk1"/>
                          </a:solidFill>
                          <a:effectLst/>
                          <a:latin typeface="+mn-lt"/>
                          <a:ea typeface="+mn-ea"/>
                          <a:cs typeface="+mn-cs"/>
                        </a:rPr>
                        <a:t>Practices meeting</a:t>
                      </a:r>
                    </a:p>
                  </a:txBody>
                  <a:tcPr/>
                </a:tc>
                <a:extLst>
                  <a:ext uri="{0D108BD9-81ED-4DB2-BD59-A6C34878D82A}">
                    <a16:rowId xmlns:a16="http://schemas.microsoft.com/office/drawing/2014/main" val="638013294"/>
                  </a:ext>
                </a:extLst>
              </a:tr>
              <a:tr h="370840">
                <a:tc>
                  <a:txBody>
                    <a:bodyPr/>
                    <a:lstStyle/>
                    <a:p>
                      <a:pPr marL="0" indent="0">
                        <a:buFont typeface="Arial" panose="020B0604020202020204" pitchFamily="34" charset="0"/>
                        <a:buNone/>
                      </a:pPr>
                      <a:r>
                        <a:rPr lang="en-GB" sz="1400" b="1" dirty="0"/>
                        <a:t>Regular progress reports and outcomes</a:t>
                      </a:r>
                    </a:p>
                    <a:p>
                      <a:pPr marL="0" indent="0">
                        <a:buFont typeface="Arial" panose="020B0604020202020204" pitchFamily="34" charset="0"/>
                        <a:buNone/>
                      </a:pPr>
                      <a:r>
                        <a:rPr lang="en-GB" sz="1400" b="0" dirty="0"/>
                        <a:t>Use STU reports, NTIs and dashboards to monitor (and celebrate) change</a:t>
                      </a:r>
                    </a:p>
                  </a:txBody>
                  <a:tcPr/>
                </a:tc>
                <a:extLst>
                  <a:ext uri="{0D108BD9-81ED-4DB2-BD59-A6C34878D82A}">
                    <a16:rowId xmlns:a16="http://schemas.microsoft.com/office/drawing/2014/main" val="544386582"/>
                  </a:ext>
                </a:extLst>
              </a:tr>
              <a:tr h="370840">
                <a:tc>
                  <a:txBody>
                    <a:bodyPr/>
                    <a:lstStyle/>
                    <a:p>
                      <a:r>
                        <a:rPr lang="en-GB" sz="1400" b="1"/>
                        <a:t>Consider organising an improvement event</a:t>
                      </a:r>
                      <a:endParaRPr lang="en-GB" sz="1400" b="0"/>
                    </a:p>
                    <a:p>
                      <a:r>
                        <a:rPr lang="en-GB" sz="1400" b="0"/>
                        <a:t>This could be board-wide, across primary and secondary care, or multiple events tailored for each area, but with same common purpose.</a:t>
                      </a:r>
                    </a:p>
                    <a:p>
                      <a:r>
                        <a:rPr lang="en-GB" sz="1400" b="0"/>
                        <a:t>Have a senior manager or executive attend. They can be invaluable in leveraging necessary support and resolving bottlenecks especially if the action can be linked to wider organisational priorities. </a:t>
                      </a:r>
                    </a:p>
                  </a:txBody>
                  <a:tcPr/>
                </a:tc>
                <a:extLst>
                  <a:ext uri="{0D108BD9-81ED-4DB2-BD59-A6C34878D82A}">
                    <a16:rowId xmlns:a16="http://schemas.microsoft.com/office/drawing/2014/main" val="340728656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a:t>Regular follow-up and progress reports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a:t>Establish regular meetings reporting action and progress. Remember to praise progress and, where applicable, share the team's success and innovative ways of working.</a:t>
                      </a:r>
                    </a:p>
                  </a:txBody>
                  <a:tcPr/>
                </a:tc>
                <a:extLst>
                  <a:ext uri="{0D108BD9-81ED-4DB2-BD59-A6C34878D82A}">
                    <a16:rowId xmlns:a16="http://schemas.microsoft.com/office/drawing/2014/main" val="396350315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t>If you have a success story or case study to share, please email us at </a:t>
                      </a:r>
                      <a:r>
                        <a:rPr lang="en-GB" sz="1400" b="0" dirty="0" err="1"/>
                        <a:t>EPandT@gov.scot</a:t>
                      </a:r>
                      <a:endParaRPr lang="en-GB" sz="1400" b="0" dirty="0"/>
                    </a:p>
                  </a:txBody>
                  <a:tcPr/>
                </a:tc>
                <a:extLst>
                  <a:ext uri="{0D108BD9-81ED-4DB2-BD59-A6C34878D82A}">
                    <a16:rowId xmlns:a16="http://schemas.microsoft.com/office/drawing/2014/main" val="2403166808"/>
                  </a:ext>
                </a:extLst>
              </a:tr>
            </a:tbl>
          </a:graphicData>
        </a:graphic>
      </p:graphicFrame>
      <p:sp>
        <p:nvSpPr>
          <p:cNvPr id="3" name="TextBox 2">
            <a:hlinkClick r:id="rId3" action="ppaction://hlinksldjump"/>
            <a:extLst>
              <a:ext uri="{FF2B5EF4-FFF2-40B4-BE49-F238E27FC236}">
                <a16:creationId xmlns:a16="http://schemas.microsoft.com/office/drawing/2014/main" id="{48C1D9AF-A264-E25A-2AD4-6848025CED24}"/>
              </a:ext>
            </a:extLst>
          </p:cNvPr>
          <p:cNvSpPr txBox="1"/>
          <p:nvPr/>
        </p:nvSpPr>
        <p:spPr>
          <a:xfrm>
            <a:off x="9688431" y="6384171"/>
            <a:ext cx="2148396" cy="276999"/>
          </a:xfrm>
          <a:prstGeom prst="rect">
            <a:avLst/>
          </a:prstGeom>
          <a:noFill/>
        </p:spPr>
        <p:txBody>
          <a:bodyPr wrap="square" rtlCol="0">
            <a:spAutoFit/>
          </a:bodyPr>
          <a:lstStyle/>
          <a:p>
            <a:r>
              <a:rPr lang="en-GB" sz="1200">
                <a:solidFill>
                  <a:schemeClr val="accent1">
                    <a:lumMod val="75000"/>
                  </a:schemeClr>
                </a:solidFill>
                <a:hlinkClick r:id="rId4" action="ppaction://hlinksldjump"/>
              </a:rPr>
              <a:t>Return</a:t>
            </a:r>
            <a:r>
              <a:rPr lang="en-GB" sz="1200">
                <a:solidFill>
                  <a:schemeClr val="accent1">
                    <a:lumMod val="75000"/>
                  </a:schemeClr>
                </a:solidFill>
              </a:rPr>
              <a:t> to Actions</a:t>
            </a:r>
          </a:p>
        </p:txBody>
      </p:sp>
    </p:spTree>
    <p:extLst>
      <p:ext uri="{BB962C8B-B14F-4D97-AF65-F5344CB8AC3E}">
        <p14:creationId xmlns:p14="http://schemas.microsoft.com/office/powerpoint/2010/main" val="162148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296662" y="358150"/>
            <a:ext cx="1887245" cy="1325563"/>
          </a:xfrm>
        </p:spPr>
        <p:txBody>
          <a:bodyPr>
            <a:normAutofit/>
          </a:bodyPr>
          <a:lstStyle/>
          <a:p>
            <a:pPr algn="l"/>
            <a:r>
              <a:rPr lang="en-GB" b="1">
                <a:solidFill>
                  <a:srgbClr val="0070C0"/>
                </a:solidFill>
              </a:rPr>
              <a:t>Core</a:t>
            </a:r>
            <a:endParaRPr lang="en-GB" sz="4000" b="1">
              <a:solidFill>
                <a:srgbClr val="0070C0"/>
              </a:solidFill>
            </a:endParaRPr>
          </a:p>
        </p:txBody>
      </p:sp>
      <p:sp>
        <p:nvSpPr>
          <p:cNvPr id="4" name="Rectangle: Rounded Corners 3">
            <a:extLst>
              <a:ext uri="{FF2B5EF4-FFF2-40B4-BE49-F238E27FC236}">
                <a16:creationId xmlns:a16="http://schemas.microsoft.com/office/drawing/2014/main" id="{2BC308BE-B18A-91DE-7F5D-BA98E2AF9E16}"/>
              </a:ext>
            </a:extLst>
          </p:cNvPr>
          <p:cNvSpPr/>
          <p:nvPr/>
        </p:nvSpPr>
        <p:spPr>
          <a:xfrm>
            <a:off x="2281561" y="727969"/>
            <a:ext cx="7057748" cy="5859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a:t>Support the individual</a:t>
            </a:r>
          </a:p>
        </p:txBody>
      </p:sp>
      <p:sp>
        <p:nvSpPr>
          <p:cNvPr id="5" name="Rectangle: Rounded Corners 4">
            <a:extLst>
              <a:ext uri="{FF2B5EF4-FFF2-40B4-BE49-F238E27FC236}">
                <a16:creationId xmlns:a16="http://schemas.microsoft.com/office/drawing/2014/main" id="{9039901B-9B52-AF3E-6922-9353FFA37CED}"/>
              </a:ext>
            </a:extLst>
          </p:cNvPr>
          <p:cNvSpPr/>
          <p:nvPr/>
        </p:nvSpPr>
        <p:spPr>
          <a:xfrm>
            <a:off x="1065320" y="1516691"/>
            <a:ext cx="9800947" cy="631704"/>
          </a:xfrm>
          <a:prstGeom prst="roundRect">
            <a:avLst/>
          </a:prstGeom>
          <a:solidFill>
            <a:schemeClr val="accent6">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Having a diagnosis of respiratory disease has many implications. Some will accept this and take positive steps to improve respiratory care.  Others will have difficulty accepting this and therefore managing the condition, particularly if they have concurrent mental health issues.  Therefore, supporting the individual is essential</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3586294841"/>
              </p:ext>
            </p:extLst>
          </p:nvPr>
        </p:nvGraphicFramePr>
        <p:xfrm>
          <a:off x="314046" y="2472436"/>
          <a:ext cx="11336848" cy="3083560"/>
        </p:xfrm>
        <a:graphic>
          <a:graphicData uri="http://schemas.openxmlformats.org/drawingml/2006/table">
            <a:tbl>
              <a:tblPr firstRow="1" bandRow="1">
                <a:tableStyleId>{5C22544A-7EE6-4342-B048-85BDC9FD1C3A}</a:tableStyleId>
              </a:tblPr>
              <a:tblGrid>
                <a:gridCol w="11336848">
                  <a:extLst>
                    <a:ext uri="{9D8B030D-6E8A-4147-A177-3AD203B41FA5}">
                      <a16:colId xmlns:a16="http://schemas.microsoft.com/office/drawing/2014/main" val="2028999251"/>
                    </a:ext>
                  </a:extLst>
                </a:gridCol>
              </a:tblGrid>
              <a:tr h="370840">
                <a:tc>
                  <a:txBody>
                    <a:bodyPr/>
                    <a:lstStyle/>
                    <a:p>
                      <a:r>
                        <a:rPr lang="en-GB"/>
                        <a:t>Suggested actions</a:t>
                      </a:r>
                    </a:p>
                  </a:txBody>
                  <a:tcPr/>
                </a:tc>
                <a:extLst>
                  <a:ext uri="{0D108BD9-81ED-4DB2-BD59-A6C34878D82A}">
                    <a16:rowId xmlns:a16="http://schemas.microsoft.com/office/drawing/2014/main" val="501100368"/>
                  </a:ext>
                </a:extLst>
              </a:tr>
              <a:tr h="370840">
                <a:tc>
                  <a:txBody>
                    <a:bodyPr/>
                    <a:lstStyle/>
                    <a:p>
                      <a:r>
                        <a:rPr lang="en-GB" sz="1400" b="1" dirty="0"/>
                        <a:t>Prevention</a:t>
                      </a:r>
                    </a:p>
                    <a:p>
                      <a:r>
                        <a:rPr lang="en-GB" sz="1400" b="0" dirty="0"/>
                        <a:t>Does every team member support and encourage an active lifestyle, healthy diet, smoking cessation  and weight management at every opportunity?</a:t>
                      </a:r>
                    </a:p>
                  </a:txBody>
                  <a:tcPr/>
                </a:tc>
                <a:extLst>
                  <a:ext uri="{0D108BD9-81ED-4DB2-BD59-A6C34878D82A}">
                    <a16:rowId xmlns:a16="http://schemas.microsoft.com/office/drawing/2014/main" val="3963503151"/>
                  </a:ext>
                </a:extLst>
              </a:tr>
              <a:tr h="374457">
                <a:tc>
                  <a:txBody>
                    <a:bodyPr/>
                    <a:lstStyle/>
                    <a:p>
                      <a:r>
                        <a:rPr lang="en-GB" sz="1400" b="1" dirty="0"/>
                        <a:t>Diagnosis</a:t>
                      </a:r>
                    </a:p>
                    <a:p>
                      <a:r>
                        <a:rPr lang="en-GB" sz="1400" b="0" dirty="0"/>
                        <a:t>What resources does the team have to support the person who is newly diagnosed? Make use of local peer support groups.</a:t>
                      </a:r>
                    </a:p>
                    <a:p>
                      <a:endParaRPr lang="en-GB" sz="1400" b="0" dirty="0"/>
                    </a:p>
                  </a:txBody>
                  <a:tcPr/>
                </a:tc>
                <a:extLst>
                  <a:ext uri="{0D108BD9-81ED-4DB2-BD59-A6C34878D82A}">
                    <a16:rowId xmlns:a16="http://schemas.microsoft.com/office/drawing/2014/main" val="820642351"/>
                  </a:ext>
                </a:extLst>
              </a:tr>
              <a:tr h="370840">
                <a:tc>
                  <a:txBody>
                    <a:bodyPr/>
                    <a:lstStyle/>
                    <a:p>
                      <a:r>
                        <a:rPr lang="en-GB" sz="1400" b="1"/>
                        <a:t>Ongoing care</a:t>
                      </a:r>
                    </a:p>
                    <a:p>
                      <a:r>
                        <a:rPr lang="en-GB" sz="1400" b="0"/>
                        <a:t>Summary of anticipated review – medication, symptom control, inhaler technique, self-management, pulmonary rehabilitation referral   </a:t>
                      </a:r>
                      <a:r>
                        <a:rPr lang="en-GB" sz="1400" b="0" i="0" u="none" strike="noStrike" noProof="0">
                          <a:latin typeface="Calibri"/>
                          <a:hlinkClick r:id="rId3"/>
                        </a:rPr>
                        <a:t>BTS Guideline for Pulmonary Rehabilitation in Adults.pdf</a:t>
                      </a:r>
                    </a:p>
                    <a:p>
                      <a:r>
                        <a:rPr lang="en-GB" sz="1400" b="0"/>
                        <a:t>Frequency of review</a:t>
                      </a:r>
                    </a:p>
                  </a:txBody>
                  <a:tcPr/>
                </a:tc>
                <a:extLst>
                  <a:ext uri="{0D108BD9-81ED-4DB2-BD59-A6C34878D82A}">
                    <a16:rowId xmlns:a16="http://schemas.microsoft.com/office/drawing/2014/main" val="13764907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t>Service user version of guide</a:t>
                      </a:r>
                    </a:p>
                    <a:p>
                      <a:r>
                        <a:rPr lang="en-GB" sz="1400" b="0" dirty="0">
                          <a:hlinkClick r:id="rId4"/>
                        </a:rPr>
                        <a:t>Manage Meds app (in development)</a:t>
                      </a:r>
                      <a:endParaRPr lang="en-GB" sz="1400" b="0" dirty="0"/>
                    </a:p>
                  </a:txBody>
                  <a:tcPr/>
                </a:tc>
                <a:extLst>
                  <a:ext uri="{0D108BD9-81ED-4DB2-BD59-A6C34878D82A}">
                    <a16:rowId xmlns:a16="http://schemas.microsoft.com/office/drawing/2014/main" val="2403166808"/>
                  </a:ext>
                </a:extLst>
              </a:tr>
            </a:tbl>
          </a:graphicData>
        </a:graphic>
      </p:graphicFrame>
      <p:sp>
        <p:nvSpPr>
          <p:cNvPr id="3" name="TextBox 2">
            <a:hlinkClick r:id="rId5" action="ppaction://hlinksldjump"/>
            <a:extLst>
              <a:ext uri="{FF2B5EF4-FFF2-40B4-BE49-F238E27FC236}">
                <a16:creationId xmlns:a16="http://schemas.microsoft.com/office/drawing/2014/main" id="{48C1D9AF-A264-E25A-2AD4-6848025CED24}"/>
              </a:ext>
            </a:extLst>
          </p:cNvPr>
          <p:cNvSpPr txBox="1"/>
          <p:nvPr/>
        </p:nvSpPr>
        <p:spPr>
          <a:xfrm>
            <a:off x="9863091" y="6374167"/>
            <a:ext cx="2148396" cy="276999"/>
          </a:xfrm>
          <a:prstGeom prst="rect">
            <a:avLst/>
          </a:prstGeom>
          <a:noFill/>
        </p:spPr>
        <p:txBody>
          <a:bodyPr wrap="square" rtlCol="0">
            <a:spAutoFit/>
          </a:bodyPr>
          <a:lstStyle/>
          <a:p>
            <a:r>
              <a:rPr lang="en-GB" sz="1200">
                <a:solidFill>
                  <a:schemeClr val="accent1">
                    <a:lumMod val="75000"/>
                  </a:schemeClr>
                </a:solidFill>
                <a:hlinkClick r:id="rId6" action="ppaction://hlinksldjump"/>
              </a:rPr>
              <a:t>Return</a:t>
            </a:r>
            <a:r>
              <a:rPr lang="en-GB" sz="1200">
                <a:solidFill>
                  <a:schemeClr val="accent1">
                    <a:lumMod val="75000"/>
                  </a:schemeClr>
                </a:solidFill>
              </a:rPr>
              <a:t> to Actions</a:t>
            </a:r>
          </a:p>
        </p:txBody>
      </p:sp>
    </p:spTree>
    <p:extLst>
      <p:ext uri="{BB962C8B-B14F-4D97-AF65-F5344CB8AC3E}">
        <p14:creationId xmlns:p14="http://schemas.microsoft.com/office/powerpoint/2010/main" val="10638098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203054" y="51053"/>
            <a:ext cx="8392635" cy="502750"/>
          </a:xfrm>
        </p:spPr>
        <p:txBody>
          <a:bodyPr>
            <a:normAutofit/>
          </a:bodyPr>
          <a:lstStyle/>
          <a:p>
            <a:r>
              <a:rPr lang="en-GB" sz="2800" b="1" dirty="0">
                <a:solidFill>
                  <a:srgbClr val="0070C0"/>
                </a:solidFill>
              </a:rPr>
              <a:t>Core Resources for healthcare professionals </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1118844364"/>
              </p:ext>
            </p:extLst>
          </p:nvPr>
        </p:nvGraphicFramePr>
        <p:xfrm>
          <a:off x="64780" y="481468"/>
          <a:ext cx="12062440" cy="6122873"/>
        </p:xfrm>
        <a:graphic>
          <a:graphicData uri="http://schemas.openxmlformats.org/drawingml/2006/table">
            <a:tbl>
              <a:tblPr firstRow="1" bandRow="1">
                <a:tableStyleId>{5C22544A-7EE6-4342-B048-85BDC9FD1C3A}</a:tableStyleId>
              </a:tblPr>
              <a:tblGrid>
                <a:gridCol w="12062440">
                  <a:extLst>
                    <a:ext uri="{9D8B030D-6E8A-4147-A177-3AD203B41FA5}">
                      <a16:colId xmlns:a16="http://schemas.microsoft.com/office/drawing/2014/main" val="2028999251"/>
                    </a:ext>
                  </a:extLst>
                </a:gridCol>
              </a:tblGrid>
              <a:tr h="330505">
                <a:tc>
                  <a:txBody>
                    <a:bodyPr/>
                    <a:lstStyle/>
                    <a:p>
                      <a:r>
                        <a:rPr lang="en-GB" sz="1800" dirty="0"/>
                        <a:t>Asthma</a:t>
                      </a:r>
                      <a:endParaRPr lang="en-GB" sz="1600" dirty="0"/>
                    </a:p>
                  </a:txBody>
                  <a:tcPr/>
                </a:tc>
                <a:extLst>
                  <a:ext uri="{0D108BD9-81ED-4DB2-BD59-A6C34878D82A}">
                    <a16:rowId xmlns:a16="http://schemas.microsoft.com/office/drawing/2014/main" val="501100368"/>
                  </a:ext>
                </a:extLst>
              </a:tr>
              <a:tr h="363982">
                <a:tc>
                  <a:txBody>
                    <a:bodyPr/>
                    <a:lstStyle/>
                    <a:p>
                      <a:pPr lvl="0">
                        <a:buNone/>
                      </a:pPr>
                      <a:r>
                        <a:rPr lang="en-GB" sz="1400" b="0" i="0" u="none" strike="noStrike" noProof="0" dirty="0">
                          <a:solidFill>
                            <a:schemeClr val="dk1"/>
                          </a:solidFill>
                          <a:latin typeface="Calibri"/>
                        </a:rPr>
                        <a:t>NES TURAS (Webinars, e-learning)  </a:t>
                      </a:r>
                      <a:r>
                        <a:rPr lang="en-GB" sz="1400" b="0" i="0" u="none" strike="noStrike" noProof="0" dirty="0">
                          <a:solidFill>
                            <a:srgbClr val="0563C1"/>
                          </a:solidFill>
                          <a:latin typeface="Calibri"/>
                          <a:hlinkClick r:id="rId3"/>
                        </a:rPr>
                        <a:t>Asthma </a:t>
                      </a:r>
                      <a:r>
                        <a:rPr lang="en-GB" sz="1400" b="0" i="0" u="none" strike="noStrike" noProof="0" dirty="0" err="1">
                          <a:solidFill>
                            <a:srgbClr val="0563C1"/>
                          </a:solidFill>
                          <a:latin typeface="Calibri"/>
                          <a:hlinkClick r:id="rId3"/>
                        </a:rPr>
                        <a:t>Turas</a:t>
                      </a:r>
                      <a:endParaRPr lang="en-GB" sz="1400" b="0" i="0" u="none" strike="noStrike" noProof="0" dirty="0">
                        <a:solidFill>
                          <a:schemeClr val="dk1"/>
                        </a:solidFill>
                        <a:latin typeface="Calibri"/>
                      </a:endParaRPr>
                    </a:p>
                  </a:txBody>
                  <a:tcPr/>
                </a:tc>
                <a:extLst>
                  <a:ext uri="{0D108BD9-81ED-4DB2-BD59-A6C34878D82A}">
                    <a16:rowId xmlns:a16="http://schemas.microsoft.com/office/drawing/2014/main" val="2949609610"/>
                  </a:ext>
                </a:extLst>
              </a:tr>
              <a:tr h="315400">
                <a:tc>
                  <a:txBody>
                    <a:bodyPr/>
                    <a:lstStyle/>
                    <a:p>
                      <a:pPr lvl="0">
                        <a:buNone/>
                      </a:pPr>
                      <a:r>
                        <a:rPr lang="en-GB" sz="1400" b="0" i="0" u="sng" strike="noStrike" noProof="0" dirty="0">
                          <a:solidFill>
                            <a:srgbClr val="0563C1"/>
                          </a:solidFill>
                          <a:latin typeface="Calibri"/>
                          <a:hlinkClick r:id="rId4"/>
                        </a:rPr>
                        <a:t>Manage Medicines app</a:t>
                      </a:r>
                      <a:endParaRPr lang="en-US" dirty="0"/>
                    </a:p>
                  </a:txBody>
                  <a:tcPr>
                    <a:solidFill>
                      <a:schemeClr val="bg2"/>
                    </a:solidFill>
                  </a:tcPr>
                </a:tc>
                <a:extLst>
                  <a:ext uri="{0D108BD9-81ED-4DB2-BD59-A6C34878D82A}">
                    <a16:rowId xmlns:a16="http://schemas.microsoft.com/office/drawing/2014/main" val="197927309"/>
                  </a:ext>
                </a:extLst>
              </a:tr>
              <a:tr h="510778">
                <a:tc>
                  <a:txBody>
                    <a:bodyPr/>
                    <a:lstStyle/>
                    <a:p>
                      <a:pPr lvl="0">
                        <a:buNone/>
                      </a:pPr>
                      <a:r>
                        <a:rPr lang="en-GB" sz="1400" b="1" i="0" u="none" strike="noStrike" noProof="0" dirty="0">
                          <a:solidFill>
                            <a:schemeClr val="dk1"/>
                          </a:solidFill>
                          <a:latin typeface="Calibri"/>
                        </a:rPr>
                        <a:t>Respiratory education for health care professionals</a:t>
                      </a:r>
                      <a:r>
                        <a:rPr lang="en-GB" sz="1400" b="0" i="0" u="none" strike="noStrike" noProof="0" dirty="0">
                          <a:solidFill>
                            <a:schemeClr val="dk1"/>
                          </a:solidFill>
                          <a:latin typeface="Calibri"/>
                        </a:rPr>
                        <a:t>: </a:t>
                      </a:r>
                      <a:r>
                        <a:rPr lang="en-GB" sz="1400" b="0" i="0" u="none" strike="noStrike" noProof="0" dirty="0" err="1">
                          <a:solidFill>
                            <a:schemeClr val="dk1"/>
                          </a:solidFill>
                          <a:latin typeface="Calibri"/>
                        </a:rPr>
                        <a:t>RESPe</a:t>
                      </a:r>
                      <a:r>
                        <a:rPr lang="en-GB" sz="1400" b="0" i="0" u="none" strike="noStrike" noProof="0" dirty="0">
                          <a:solidFill>
                            <a:schemeClr val="dk1"/>
                          </a:solidFill>
                          <a:latin typeface="Calibri"/>
                        </a:rPr>
                        <a:t> is a free online learning resource provided by CHSS working with the University of Edinburgh for all healthcare professionals. </a:t>
                      </a:r>
                      <a:r>
                        <a:rPr lang="en-GB" sz="1400" b="0" i="0" u="sng" strike="noStrike" noProof="0" dirty="0">
                          <a:solidFill>
                            <a:schemeClr val="dk1"/>
                          </a:solidFill>
                          <a:latin typeface="Calibri"/>
                          <a:hlinkClick r:id="rId5"/>
                        </a:rPr>
                        <a:t>https://www.respelearning.scot/</a:t>
                      </a:r>
                      <a:r>
                        <a:rPr lang="en-GB" sz="1400" b="0" i="0" u="none" strike="noStrike" noProof="0" dirty="0">
                          <a:solidFill>
                            <a:schemeClr val="dk1"/>
                          </a:solidFill>
                          <a:latin typeface="Calibri"/>
                        </a:rPr>
                        <a:t> </a:t>
                      </a:r>
                      <a:endParaRPr lang="en-US" dirty="0"/>
                    </a:p>
                  </a:txBody>
                  <a:tcPr>
                    <a:solidFill>
                      <a:schemeClr val="bg2"/>
                    </a:solidFill>
                  </a:tcPr>
                </a:tc>
                <a:extLst>
                  <a:ext uri="{0D108BD9-81ED-4DB2-BD59-A6C34878D82A}">
                    <a16:rowId xmlns:a16="http://schemas.microsoft.com/office/drawing/2014/main" val="423136686"/>
                  </a:ext>
                </a:extLst>
              </a:tr>
              <a:tr h="315400">
                <a:tc>
                  <a:txBody>
                    <a:bodyPr/>
                    <a:lstStyle/>
                    <a:p>
                      <a:pPr lvl="0">
                        <a:buNone/>
                      </a:pPr>
                      <a:r>
                        <a:rPr lang="en-GB" sz="1400" b="0" i="0" u="none" strike="noStrike" noProof="0" dirty="0">
                          <a:solidFill>
                            <a:schemeClr val="dk1"/>
                          </a:solidFill>
                          <a:latin typeface="Calibri"/>
                        </a:rPr>
                        <a:t>CPD connect (PBSGL) Asthma </a:t>
                      </a:r>
                      <a:r>
                        <a:rPr lang="en-GB" sz="1400" b="0" i="0" u="none" strike="noStrike" noProof="0" dirty="0">
                          <a:solidFill>
                            <a:schemeClr val="dk1"/>
                          </a:solidFill>
                          <a:latin typeface="Calibri"/>
                          <a:hlinkClick r:id="rId6"/>
                        </a:rPr>
                        <a:t>(Log in required)</a:t>
                      </a:r>
                      <a:endParaRPr lang="en-US" dirty="0"/>
                    </a:p>
                  </a:txBody>
                  <a:tcPr>
                    <a:solidFill>
                      <a:schemeClr val="bg2"/>
                    </a:solidFill>
                  </a:tcPr>
                </a:tc>
                <a:extLst>
                  <a:ext uri="{0D108BD9-81ED-4DB2-BD59-A6C34878D82A}">
                    <a16:rowId xmlns:a16="http://schemas.microsoft.com/office/drawing/2014/main" val="2330370821"/>
                  </a:ext>
                </a:extLst>
              </a:tr>
              <a:tr h="931418">
                <a:tc>
                  <a:txBody>
                    <a:bodyPr/>
                    <a:lstStyle/>
                    <a:p>
                      <a:pPr lvl="0">
                        <a:buNone/>
                      </a:pPr>
                      <a:r>
                        <a:rPr lang="en-GB" sz="1400" b="1" i="0" u="none" strike="noStrike" kern="1200" noProof="0" dirty="0">
                          <a:solidFill>
                            <a:srgbClr val="000000"/>
                          </a:solidFill>
                          <a:effectLst/>
                          <a:latin typeface="Calibri"/>
                        </a:rPr>
                        <a:t>Diagnosis</a:t>
                      </a:r>
                      <a:r>
                        <a:rPr lang="en-GB" sz="1400" b="0" i="0" u="none" strike="noStrike" kern="1200" noProof="0" dirty="0">
                          <a:solidFill>
                            <a:srgbClr val="000000"/>
                          </a:solidFill>
                          <a:effectLst/>
                          <a:latin typeface="Calibri"/>
                        </a:rPr>
                        <a:t>: </a:t>
                      </a:r>
                      <a:endParaRPr lang="en-US" dirty="0"/>
                    </a:p>
                    <a:p>
                      <a:pPr lvl="0">
                        <a:buNone/>
                      </a:pPr>
                      <a:r>
                        <a:rPr lang="en-GB" sz="1400" b="0" i="0" u="none" strike="noStrike" kern="1200" noProof="0" dirty="0">
                          <a:solidFill>
                            <a:srgbClr val="000000"/>
                          </a:solidFill>
                          <a:effectLst/>
                          <a:latin typeface="Calibri"/>
                        </a:rPr>
                        <a:t>Spirometry   </a:t>
                      </a:r>
                      <a:r>
                        <a:rPr lang="en-GB" sz="1400" b="0" i="0" u="none" strike="noStrike" kern="1200" noProof="0" dirty="0">
                          <a:solidFill>
                            <a:srgbClr val="0563C1"/>
                          </a:solidFill>
                          <a:effectLst/>
                          <a:latin typeface="Calibri"/>
                          <a:hlinkClick r:id="rId7"/>
                        </a:rPr>
                        <a:t>IPCRG guide to spirometry</a:t>
                      </a:r>
                      <a:r>
                        <a:rPr lang="en-GB" sz="1400" b="0" i="0" u="none" strike="noStrike" kern="1200" noProof="0" dirty="0">
                          <a:solidFill>
                            <a:srgbClr val="0563C1"/>
                          </a:solidFill>
                          <a:effectLst/>
                          <a:latin typeface="Calibri"/>
                        </a:rPr>
                        <a:t>  </a:t>
                      </a:r>
                      <a:r>
                        <a:rPr lang="en-GB" sz="1400" dirty="0">
                          <a:hlinkClick r:id="rId8"/>
                        </a:rPr>
                        <a:t>ARTP statement on spirometry</a:t>
                      </a:r>
                      <a:endParaRPr lang="en-GB" sz="1400" b="0" i="0" u="none" strike="noStrike" kern="1200" noProof="0" dirty="0">
                        <a:solidFill>
                          <a:srgbClr val="0563C1"/>
                        </a:solidFill>
                        <a:effectLst/>
                        <a:latin typeface="Calibri"/>
                      </a:endParaRPr>
                    </a:p>
                    <a:p>
                      <a:pPr lvl="0">
                        <a:buNone/>
                      </a:pPr>
                      <a:r>
                        <a:rPr lang="en-GB" sz="1400" b="0" i="0" u="none" strike="noStrike" kern="1200" noProof="0" dirty="0">
                          <a:solidFill>
                            <a:srgbClr val="000000"/>
                          </a:solidFill>
                          <a:effectLst/>
                          <a:latin typeface="Calibri"/>
                        </a:rPr>
                        <a:t>Peak flow diary  </a:t>
                      </a:r>
                      <a:r>
                        <a:rPr lang="en-GB" sz="1400" b="0" i="0" u="none" strike="noStrike" kern="1200" noProof="0" dirty="0">
                          <a:solidFill>
                            <a:srgbClr val="0563C1"/>
                          </a:solidFill>
                          <a:effectLst/>
                          <a:latin typeface="Calibri"/>
                          <a:hlinkClick r:id="rId9"/>
                        </a:rPr>
                        <a:t>Peak Flow Recording</a:t>
                      </a:r>
                      <a:endParaRPr lang="en-GB" sz="1400" b="0" i="0" u="none" strike="noStrike" kern="1200" noProof="0" dirty="0">
                        <a:solidFill>
                          <a:srgbClr val="000000"/>
                        </a:solidFill>
                        <a:effectLst/>
                        <a:latin typeface="Calibri"/>
                      </a:endParaRPr>
                    </a:p>
                    <a:p>
                      <a:pPr lvl="0">
                        <a:buNone/>
                      </a:pPr>
                      <a:r>
                        <a:rPr lang="en-GB" sz="1400" b="0" i="0" u="none" strike="noStrike" kern="1200" noProof="0" dirty="0" err="1">
                          <a:solidFill>
                            <a:srgbClr val="000000"/>
                          </a:solidFill>
                          <a:effectLst/>
                          <a:latin typeface="Calibri"/>
                        </a:rPr>
                        <a:t>FeNO</a:t>
                      </a:r>
                      <a:r>
                        <a:rPr lang="en-GB" sz="1400" b="0" i="0" u="none" strike="noStrike" kern="1200" noProof="0" dirty="0">
                          <a:solidFill>
                            <a:srgbClr val="000000"/>
                          </a:solidFill>
                          <a:effectLst/>
                          <a:latin typeface="Calibri"/>
                        </a:rPr>
                        <a:t>  </a:t>
                      </a:r>
                      <a:r>
                        <a:rPr lang="en-GB" sz="1400" b="0" i="0" u="none" strike="noStrike" kern="1200" noProof="0" dirty="0">
                          <a:solidFill>
                            <a:srgbClr val="0563C1"/>
                          </a:solidFill>
                          <a:effectLst/>
                          <a:latin typeface="Calibri"/>
                          <a:hlinkClick r:id="rId10"/>
                        </a:rPr>
                        <a:t>PCRS consensus on </a:t>
                      </a:r>
                      <a:r>
                        <a:rPr lang="en-GB" sz="1400" b="0" i="0" u="none" strike="noStrike" kern="1200" noProof="0" dirty="0" err="1">
                          <a:solidFill>
                            <a:srgbClr val="0563C1"/>
                          </a:solidFill>
                          <a:effectLst/>
                          <a:latin typeface="Calibri"/>
                          <a:hlinkClick r:id="rId10"/>
                        </a:rPr>
                        <a:t>FeNO</a:t>
                      </a:r>
                      <a:r>
                        <a:rPr lang="en-GB" sz="1400" b="0" i="0" u="none" strike="noStrike" kern="1200" noProof="0" dirty="0">
                          <a:solidFill>
                            <a:srgbClr val="0563C1"/>
                          </a:solidFill>
                          <a:effectLst/>
                          <a:latin typeface="Calibri"/>
                          <a:hlinkClick r:id="rId10"/>
                        </a:rPr>
                        <a:t> testing</a:t>
                      </a:r>
                      <a:r>
                        <a:rPr lang="en-GB" sz="1400" b="0" i="0" u="none" strike="noStrike" kern="1200" noProof="0" dirty="0">
                          <a:solidFill>
                            <a:srgbClr val="000000"/>
                          </a:solidFill>
                          <a:effectLst/>
                          <a:latin typeface="Calibri"/>
                        </a:rPr>
                        <a:t> </a:t>
                      </a:r>
                      <a:endParaRPr lang="en-GB" dirty="0"/>
                    </a:p>
                  </a:txBody>
                  <a:tcPr/>
                </a:tc>
                <a:extLst>
                  <a:ext uri="{0D108BD9-81ED-4DB2-BD59-A6C34878D82A}">
                    <a16:rowId xmlns:a16="http://schemas.microsoft.com/office/drawing/2014/main" val="4179313771"/>
                  </a:ext>
                </a:extLst>
              </a:tr>
              <a:tr h="1204963">
                <a:tc>
                  <a:txBody>
                    <a:bodyPr/>
                    <a:lstStyle/>
                    <a:p>
                      <a:pPr lvl="0">
                        <a:buNone/>
                      </a:pPr>
                      <a:r>
                        <a:rPr lang="en-GB" sz="1400" b="1" i="0" u="none" strike="noStrike" kern="1200" noProof="0" dirty="0">
                          <a:solidFill>
                            <a:srgbClr val="000000"/>
                          </a:solidFill>
                          <a:effectLst/>
                          <a:latin typeface="Calibri"/>
                        </a:rPr>
                        <a:t>Asthma management:   </a:t>
                      </a:r>
                    </a:p>
                    <a:p>
                      <a:pPr lvl="0">
                        <a:buNone/>
                      </a:pPr>
                      <a:r>
                        <a:rPr lang="en-GB" sz="1400" b="1" i="0" u="none" strike="noStrike" kern="1200" noProof="0" dirty="0">
                          <a:solidFill>
                            <a:srgbClr val="000000"/>
                          </a:solidFill>
                          <a:effectLst/>
                          <a:latin typeface="Calibri"/>
                        </a:rPr>
                        <a:t>Guidelines   </a:t>
                      </a:r>
                      <a:r>
                        <a:rPr lang="en-GB" sz="1400" b="0" i="0" u="none" strike="noStrike" kern="1200" noProof="0" dirty="0">
                          <a:solidFill>
                            <a:srgbClr val="000000"/>
                          </a:solidFill>
                          <a:effectLst/>
                          <a:latin typeface="Calibri"/>
                          <a:hlinkClick r:id="rId11"/>
                        </a:rPr>
                        <a:t>SIGN</a:t>
                      </a:r>
                      <a:r>
                        <a:rPr lang="en-GB" sz="1400" b="0" i="0" u="none" strike="noStrike" kern="1200" noProof="0" dirty="0">
                          <a:solidFill>
                            <a:srgbClr val="000000"/>
                          </a:solidFill>
                          <a:effectLst/>
                          <a:latin typeface="Calibri"/>
                        </a:rPr>
                        <a:t>    </a:t>
                      </a:r>
                      <a:r>
                        <a:rPr lang="en-GB" sz="1400" b="0" i="0" u="none" strike="noStrike" kern="1200" noProof="0" dirty="0">
                          <a:solidFill>
                            <a:srgbClr val="000000"/>
                          </a:solidFill>
                          <a:effectLst/>
                          <a:latin typeface="Calibri"/>
                          <a:hlinkClick r:id="rId12"/>
                        </a:rPr>
                        <a:t>NICE</a:t>
                      </a:r>
                      <a:r>
                        <a:rPr lang="en-GB" sz="1400" b="0" i="0" u="none" strike="noStrike" kern="1200" noProof="0" dirty="0">
                          <a:solidFill>
                            <a:srgbClr val="000000"/>
                          </a:solidFill>
                          <a:effectLst/>
                          <a:latin typeface="Calibri"/>
                        </a:rPr>
                        <a:t>     </a:t>
                      </a:r>
                      <a:r>
                        <a:rPr lang="en-GB" sz="1400" b="0" dirty="0">
                          <a:hlinkClick r:id="rId13"/>
                        </a:rPr>
                        <a:t>GINA</a:t>
                      </a:r>
                      <a:endParaRPr lang="en-GB" sz="1400" b="0" dirty="0"/>
                    </a:p>
                    <a:p>
                      <a:pPr lvl="0">
                        <a:buNone/>
                      </a:pPr>
                      <a:r>
                        <a:rPr lang="en-GB" sz="1400" b="0" i="0" u="none" strike="noStrike" kern="1200" noProof="0" dirty="0">
                          <a:solidFill>
                            <a:srgbClr val="0563C1"/>
                          </a:solidFill>
                          <a:effectLst/>
                          <a:latin typeface="Calibri"/>
                          <a:hlinkClick r:id="rId14">
                            <a:extLst>
                              <a:ext uri="{A12FA001-AC4F-418D-AE19-62706E023703}">
                                <ahyp:hlinkClr xmlns:ahyp="http://schemas.microsoft.com/office/drawing/2018/hyperlinkcolor" val="tx"/>
                              </a:ext>
                            </a:extLst>
                          </a:hlinkClick>
                        </a:rPr>
                        <a:t>Asthma Slide Rule</a:t>
                      </a:r>
                      <a:r>
                        <a:rPr lang="en-GB" sz="1400" b="0" i="0" u="none" strike="noStrike" kern="1200" noProof="0" dirty="0">
                          <a:solidFill>
                            <a:srgbClr val="000000"/>
                          </a:solidFill>
                          <a:effectLst/>
                          <a:latin typeface="Calibri"/>
                        </a:rPr>
                        <a:t>, </a:t>
                      </a:r>
                      <a:endParaRPr lang="en-GB" sz="1400" b="0" i="0" u="none" strike="noStrike" kern="1200" noProof="0" dirty="0">
                        <a:solidFill>
                          <a:srgbClr val="0563C1"/>
                        </a:solidFill>
                        <a:effectLst/>
                        <a:latin typeface="Calibri"/>
                      </a:endParaRPr>
                    </a:p>
                    <a:p>
                      <a:pPr lvl="0">
                        <a:buNone/>
                      </a:pPr>
                      <a:r>
                        <a:rPr lang="en-GB" sz="1400" b="0" i="0" u="none" strike="noStrike" kern="1200" noProof="0" dirty="0">
                          <a:solidFill>
                            <a:srgbClr val="0563C1"/>
                          </a:solidFill>
                          <a:effectLst/>
                          <a:latin typeface="Calibri"/>
                          <a:hlinkClick r:id="rId15"/>
                        </a:rPr>
                        <a:t>Are You Over-reliant on your SABA Inhaler? Rate Your Reliance</a:t>
                      </a:r>
                      <a:endParaRPr lang="en-GB" sz="1400" b="0" i="0" u="none" strike="noStrike" kern="1200" noProof="0" dirty="0">
                        <a:solidFill>
                          <a:srgbClr val="0563C1"/>
                        </a:solidFill>
                        <a:effectLst/>
                        <a:latin typeface="Calibri"/>
                      </a:endParaRPr>
                    </a:p>
                    <a:p>
                      <a:pPr lvl="0">
                        <a:buNone/>
                      </a:pPr>
                      <a:r>
                        <a:rPr lang="en-GB" sz="1400" b="1" i="0" u="none" strike="noStrike" kern="1200" noProof="0" dirty="0">
                          <a:solidFill>
                            <a:srgbClr val="000000"/>
                          </a:solidFill>
                          <a:effectLst/>
                          <a:latin typeface="Calibri"/>
                        </a:rPr>
                        <a:t>Asthma self-management plans</a:t>
                      </a:r>
                      <a:r>
                        <a:rPr lang="en-GB" sz="1400" b="0" i="0" u="none" strike="noStrike" kern="1200" noProof="0" dirty="0">
                          <a:solidFill>
                            <a:srgbClr val="000000"/>
                          </a:solidFill>
                          <a:effectLst/>
                          <a:latin typeface="Calibri"/>
                        </a:rPr>
                        <a:t>: </a:t>
                      </a:r>
                      <a:r>
                        <a:rPr lang="en-GB" sz="1400" b="0" i="0" u="none" strike="noStrike" kern="1200" noProof="0" dirty="0">
                          <a:solidFill>
                            <a:srgbClr val="0563C1"/>
                          </a:solidFill>
                          <a:effectLst/>
                          <a:latin typeface="Calibri"/>
                          <a:hlinkClick r:id="rId16"/>
                        </a:rPr>
                        <a:t>Asthma + Lung UK asthma action plan</a:t>
                      </a:r>
                      <a:r>
                        <a:rPr lang="en-GB" sz="1400" b="0" i="0" u="none" strike="noStrike" kern="1200" noProof="0" dirty="0">
                          <a:solidFill>
                            <a:srgbClr val="000000"/>
                          </a:solidFill>
                          <a:effectLst/>
                          <a:latin typeface="Calibri"/>
                        </a:rPr>
                        <a:t> </a:t>
                      </a:r>
                    </a:p>
                  </a:txBody>
                  <a:tcPr/>
                </a:tc>
                <a:extLst>
                  <a:ext uri="{0D108BD9-81ED-4DB2-BD59-A6C34878D82A}">
                    <a16:rowId xmlns:a16="http://schemas.microsoft.com/office/drawing/2014/main" val="1800094471"/>
                  </a:ext>
                </a:extLst>
              </a:tr>
              <a:tr h="315400">
                <a:tc>
                  <a:txBody>
                    <a:bodyPr/>
                    <a:lstStyle/>
                    <a:p>
                      <a:pPr lvl="0">
                        <a:buNone/>
                      </a:pPr>
                      <a:r>
                        <a:rPr lang="en-GB" sz="1400" b="0" i="0" u="none" strike="noStrike" noProof="0" dirty="0">
                          <a:solidFill>
                            <a:srgbClr val="000000"/>
                          </a:solidFill>
                          <a:latin typeface="Calibri"/>
                        </a:rPr>
                        <a:t>Check </a:t>
                      </a:r>
                      <a:r>
                        <a:rPr lang="en-GB" sz="1400" b="1" i="0" u="none" strike="noStrike" noProof="0" dirty="0">
                          <a:solidFill>
                            <a:srgbClr val="000000"/>
                          </a:solidFill>
                          <a:latin typeface="Calibri"/>
                        </a:rPr>
                        <a:t>inhaler technique </a:t>
                      </a:r>
                      <a:r>
                        <a:rPr lang="en-GB" sz="1400" b="0" i="0" u="none" strike="noStrike" noProof="0" dirty="0">
                          <a:solidFill>
                            <a:srgbClr val="000000"/>
                          </a:solidFill>
                          <a:latin typeface="Calibri"/>
                        </a:rPr>
                        <a:t>at every opportunity </a:t>
                      </a:r>
                      <a:r>
                        <a:rPr lang="en-GB" sz="1400" b="0" i="0" u="none" strike="noStrike" noProof="0" dirty="0" err="1">
                          <a:solidFill>
                            <a:srgbClr val="0563C1"/>
                          </a:solidFill>
                          <a:latin typeface="Calibri"/>
                          <a:hlinkClick r:id="rId17"/>
                        </a:rPr>
                        <a:t>RightBreathe</a:t>
                      </a:r>
                      <a:r>
                        <a:rPr lang="en-GB" sz="1400" b="0" i="0" u="none" strike="noStrike" noProof="0" dirty="0">
                          <a:solidFill>
                            <a:srgbClr val="0563C1"/>
                          </a:solidFill>
                          <a:latin typeface="Calibri"/>
                          <a:hlinkClick r:id="rId17"/>
                        </a:rPr>
                        <a:t>  </a:t>
                      </a:r>
                      <a:r>
                        <a:rPr lang="en-GB" sz="1400" b="0" i="0" u="none" strike="noStrike" noProof="0" dirty="0">
                          <a:solidFill>
                            <a:srgbClr val="000000"/>
                          </a:solidFill>
                          <a:latin typeface="Calibri"/>
                        </a:rPr>
                        <a:t>  </a:t>
                      </a:r>
                      <a:r>
                        <a:rPr lang="en-GB" sz="1400" b="0" i="0" u="none" strike="noStrike" noProof="0" dirty="0">
                          <a:solidFill>
                            <a:srgbClr val="0563C1"/>
                          </a:solidFill>
                          <a:latin typeface="Calibri"/>
                          <a:hlinkClick r:id="rId18"/>
                        </a:rPr>
                        <a:t>UK Inhaler Group Standards</a:t>
                      </a:r>
                      <a:endParaRPr lang="en-US" dirty="0"/>
                    </a:p>
                  </a:txBody>
                  <a:tcPr/>
                </a:tc>
                <a:extLst>
                  <a:ext uri="{0D108BD9-81ED-4DB2-BD59-A6C34878D82A}">
                    <a16:rowId xmlns:a16="http://schemas.microsoft.com/office/drawing/2014/main" val="813699013"/>
                  </a:ext>
                </a:extLst>
              </a:tr>
              <a:tr h="721098">
                <a:tc>
                  <a:txBody>
                    <a:bodyPr/>
                    <a:lstStyle/>
                    <a:p>
                      <a:pPr marL="0" marR="0" lvl="0" indent="0" algn="l">
                        <a:lnSpc>
                          <a:spcPct val="100000"/>
                        </a:lnSpc>
                        <a:spcBef>
                          <a:spcPts val="0"/>
                        </a:spcBef>
                        <a:spcAft>
                          <a:spcPts val="0"/>
                        </a:spcAft>
                        <a:buNone/>
                      </a:pPr>
                      <a:r>
                        <a:rPr lang="en-GB" sz="1400" b="0" i="0" u="none" strike="noStrike" noProof="0" dirty="0">
                          <a:solidFill>
                            <a:schemeClr val="dk1"/>
                          </a:solidFill>
                          <a:latin typeface="Calibri"/>
                        </a:rPr>
                        <a:t>Greener practice has a toolkit designed to help UK general practices improve asthma outcomes whilst also reducing carbon emissions. It contains step-by-step Quality Improvement (QI) projects. Project resources include downloadable searches, educational videos, templates and patient information.</a:t>
                      </a:r>
                      <a:endParaRPr lang="en-US" sz="1400" b="0" i="0" u="none" strike="noStrike" noProof="0" dirty="0">
                        <a:solidFill>
                          <a:srgbClr val="000000"/>
                        </a:solidFill>
                        <a:latin typeface="Calibri"/>
                      </a:endParaRPr>
                    </a:p>
                    <a:p>
                      <a:pPr lvl="0">
                        <a:buNone/>
                      </a:pPr>
                      <a:r>
                        <a:rPr lang="en-GB" sz="1400" b="0" i="0" u="sng" strike="noStrike" noProof="0" dirty="0">
                          <a:solidFill>
                            <a:schemeClr val="dk1"/>
                          </a:solidFill>
                          <a:latin typeface="Calibri"/>
                          <a:hlinkClick r:id="rId19"/>
                        </a:rPr>
                        <a:t>Greener practice asthma toolkit</a:t>
                      </a:r>
                      <a:r>
                        <a:rPr lang="en-GB" sz="1400" b="0" i="0" u="none" strike="noStrike" noProof="0" dirty="0">
                          <a:solidFill>
                            <a:schemeClr val="dk1"/>
                          </a:solidFill>
                          <a:latin typeface="Calibri"/>
                        </a:rPr>
                        <a:t> </a:t>
                      </a:r>
                      <a:endParaRPr lang="en-GB" dirty="0"/>
                    </a:p>
                  </a:txBody>
                  <a:tcPr/>
                </a:tc>
                <a:extLst>
                  <a:ext uri="{0D108BD9-81ED-4DB2-BD59-A6C34878D82A}">
                    <a16:rowId xmlns:a16="http://schemas.microsoft.com/office/drawing/2014/main" val="2062574832"/>
                  </a:ext>
                </a:extLst>
              </a:tr>
              <a:tr h="341476">
                <a:tc>
                  <a:txBody>
                    <a:bodyPr/>
                    <a:lstStyle/>
                    <a:p>
                      <a:pPr marL="0" marR="0" lvl="0" indent="0" algn="l" rtl="0" eaLnBrk="1" fontAlgn="auto" latinLnBrk="0" hangingPunct="1">
                        <a:lnSpc>
                          <a:spcPct val="100000"/>
                        </a:lnSpc>
                        <a:spcBef>
                          <a:spcPts val="0"/>
                        </a:spcBef>
                        <a:spcAft>
                          <a:spcPts val="0"/>
                        </a:spcAft>
                        <a:buClrTx/>
                        <a:buSzTx/>
                        <a:buFontTx/>
                        <a:buNone/>
                      </a:pPr>
                      <a:r>
                        <a:rPr lang="en-GB" sz="1400" b="0" i="0" u="none" strike="noStrike" kern="1200" noProof="0" dirty="0">
                          <a:solidFill>
                            <a:schemeClr val="dk1"/>
                          </a:solidFill>
                          <a:effectLst/>
                          <a:latin typeface="+mn-lt"/>
                        </a:rPr>
                        <a:t> </a:t>
                      </a:r>
                      <a:r>
                        <a:rPr lang="en-GB" sz="1400" b="0" i="0" u="none" strike="noStrike" kern="1200" noProof="0" dirty="0">
                          <a:solidFill>
                            <a:schemeClr val="dk1"/>
                          </a:solidFill>
                          <a:effectLst/>
                          <a:latin typeface="+mn-lt"/>
                          <a:hlinkClick r:id="rId20"/>
                        </a:rPr>
                        <a:t>PCRS Asthma Right Care resources</a:t>
                      </a:r>
                      <a:endParaRPr lang="en-GB" sz="1400" kern="1200" dirty="0">
                        <a:solidFill>
                          <a:schemeClr val="dk1"/>
                        </a:solidFill>
                        <a:effectLst/>
                        <a:latin typeface="+mn-lt"/>
                        <a:ea typeface="+mn-ea"/>
                        <a:cs typeface="+mn-cs"/>
                      </a:endParaRPr>
                    </a:p>
                  </a:txBody>
                  <a:tcPr>
                    <a:solidFill>
                      <a:schemeClr val="bg2"/>
                    </a:solidFill>
                  </a:tcPr>
                </a:tc>
                <a:extLst>
                  <a:ext uri="{0D108BD9-81ED-4DB2-BD59-A6C34878D82A}">
                    <a16:rowId xmlns:a16="http://schemas.microsoft.com/office/drawing/2014/main" val="3176715581"/>
                  </a:ext>
                </a:extLst>
              </a:tr>
              <a:tr h="318441">
                <a:tc>
                  <a:txBody>
                    <a:bodyPr/>
                    <a:lstStyle/>
                    <a:p>
                      <a:pPr marL="0" marR="0" lvl="0" indent="0" algn="l" rtl="0" eaLnBrk="1" fontAlgn="auto" latinLnBrk="0" hangingPunct="1">
                        <a:lnSpc>
                          <a:spcPct val="100000"/>
                        </a:lnSpc>
                        <a:spcBef>
                          <a:spcPts val="0"/>
                        </a:spcBef>
                        <a:spcAft>
                          <a:spcPts val="0"/>
                        </a:spcAft>
                        <a:buClrTx/>
                        <a:buSzTx/>
                        <a:buFontTx/>
                        <a:buNone/>
                      </a:pPr>
                      <a:r>
                        <a:rPr lang="en-GB" sz="1400" kern="1200" dirty="0">
                          <a:solidFill>
                            <a:schemeClr val="dk1"/>
                          </a:solidFill>
                          <a:effectLst/>
                          <a:latin typeface="+mn-lt"/>
                          <a:ea typeface="+mn-ea"/>
                          <a:cs typeface="+mn-cs"/>
                        </a:rPr>
                        <a:t> Support management of</a:t>
                      </a:r>
                      <a:r>
                        <a:rPr lang="en-GB" sz="1400" b="1" kern="1200" dirty="0">
                          <a:solidFill>
                            <a:schemeClr val="dk1"/>
                          </a:solidFill>
                          <a:effectLst/>
                          <a:latin typeface="+mn-lt"/>
                          <a:ea typeface="+mn-ea"/>
                          <a:cs typeface="+mn-cs"/>
                        </a:rPr>
                        <a:t> breathlessness   </a:t>
                      </a:r>
                      <a:r>
                        <a:rPr lang="en-GB" sz="1400" b="0" i="0" u="none" strike="noStrike" noProof="0" dirty="0">
                          <a:hlinkClick r:id="rId21"/>
                        </a:rPr>
                        <a:t>Breathing, thinking, functioning toolkit</a:t>
                      </a:r>
                      <a:r>
                        <a:rPr lang="en-GB" sz="1400" b="0" i="0" u="none" strike="noStrike" noProof="0" dirty="0"/>
                        <a:t> </a:t>
                      </a:r>
                      <a:r>
                        <a:rPr lang="en-GB" sz="1400" kern="1200" dirty="0">
                          <a:solidFill>
                            <a:schemeClr val="dk1"/>
                          </a:solidFill>
                          <a:effectLst/>
                          <a:latin typeface="+mn-lt"/>
                          <a:ea typeface="+mn-ea"/>
                          <a:cs typeface="+mn-cs"/>
                        </a:rPr>
                        <a:t>  </a:t>
                      </a:r>
                    </a:p>
                  </a:txBody>
                  <a:tcPr>
                    <a:solidFill>
                      <a:schemeClr val="bg2"/>
                    </a:solidFill>
                  </a:tcPr>
                </a:tc>
                <a:extLst>
                  <a:ext uri="{0D108BD9-81ED-4DB2-BD59-A6C34878D82A}">
                    <a16:rowId xmlns:a16="http://schemas.microsoft.com/office/drawing/2014/main" val="641247061"/>
                  </a:ext>
                </a:extLst>
              </a:tr>
              <a:tr h="387491">
                <a:tc>
                  <a:txBody>
                    <a:bodyPr/>
                    <a:lstStyle/>
                    <a:p>
                      <a:pPr marL="0" marR="0" lvl="0" indent="0" algn="l" rtl="0" eaLnBrk="1" fontAlgn="auto" latinLnBrk="0" hangingPunct="1">
                        <a:lnSpc>
                          <a:spcPct val="100000"/>
                        </a:lnSpc>
                        <a:spcBef>
                          <a:spcPts val="0"/>
                        </a:spcBef>
                        <a:spcAft>
                          <a:spcPts val="0"/>
                        </a:spcAft>
                        <a:buClrTx/>
                        <a:buSzTx/>
                        <a:buFontTx/>
                        <a:buNone/>
                      </a:pPr>
                      <a:r>
                        <a:rPr lang="en-GB" sz="1400" kern="1200" dirty="0">
                          <a:solidFill>
                            <a:schemeClr val="dk1"/>
                          </a:solidFill>
                          <a:effectLst/>
                          <a:latin typeface="+mn-lt"/>
                          <a:ea typeface="+mn-ea"/>
                          <a:cs typeface="+mn-cs"/>
                        </a:rPr>
                        <a:t> </a:t>
                      </a:r>
                      <a:r>
                        <a:rPr lang="en-GB" sz="1400" u="sng" kern="1200" dirty="0">
                          <a:solidFill>
                            <a:schemeClr val="dk1"/>
                          </a:solidFill>
                          <a:effectLst/>
                          <a:latin typeface="+mn-lt"/>
                          <a:ea typeface="+mn-ea"/>
                          <a:cs typeface="+mn-cs"/>
                          <a:hlinkClick r:id="rId22"/>
                        </a:rPr>
                        <a:t>Chest Heart and Stroke Scotland</a:t>
                      </a:r>
                      <a:r>
                        <a:rPr lang="en-GB" sz="1400" kern="1200" dirty="0">
                          <a:solidFill>
                            <a:schemeClr val="dk1"/>
                          </a:solidFill>
                          <a:effectLst/>
                          <a:latin typeface="+mn-lt"/>
                          <a:ea typeface="+mn-ea"/>
                          <a:cs typeface="+mn-cs"/>
                        </a:rPr>
                        <a:t> and </a:t>
                      </a:r>
                      <a:r>
                        <a:rPr lang="en-GB" sz="1400" u="sng" kern="1200" dirty="0">
                          <a:solidFill>
                            <a:schemeClr val="dk1"/>
                          </a:solidFill>
                          <a:effectLst/>
                          <a:latin typeface="+mn-lt"/>
                          <a:ea typeface="+mn-ea"/>
                          <a:cs typeface="+mn-cs"/>
                          <a:hlinkClick r:id="rId23"/>
                        </a:rPr>
                        <a:t>Asthma + Lung UK | Asthma home</a:t>
                      </a:r>
                      <a:r>
                        <a:rPr lang="en-GB" sz="1400" kern="1200" dirty="0">
                          <a:solidFill>
                            <a:schemeClr val="dk1"/>
                          </a:solidFill>
                          <a:effectLst/>
                          <a:latin typeface="+mn-lt"/>
                          <a:ea typeface="+mn-ea"/>
                          <a:cs typeface="+mn-cs"/>
                        </a:rPr>
                        <a:t> </a:t>
                      </a:r>
                    </a:p>
                  </a:txBody>
                  <a:tcPr>
                    <a:solidFill>
                      <a:schemeClr val="bg2"/>
                    </a:solidFill>
                  </a:tcPr>
                </a:tc>
                <a:extLst>
                  <a:ext uri="{0D108BD9-81ED-4DB2-BD59-A6C34878D82A}">
                    <a16:rowId xmlns:a16="http://schemas.microsoft.com/office/drawing/2014/main" val="3343278063"/>
                  </a:ext>
                </a:extLst>
              </a:tr>
            </a:tbl>
          </a:graphicData>
        </a:graphic>
      </p:graphicFrame>
      <p:sp>
        <p:nvSpPr>
          <p:cNvPr id="3" name="TextBox 2">
            <a:hlinkClick r:id="rId24" action="ppaction://hlinksldjump"/>
            <a:extLst>
              <a:ext uri="{FF2B5EF4-FFF2-40B4-BE49-F238E27FC236}">
                <a16:creationId xmlns:a16="http://schemas.microsoft.com/office/drawing/2014/main" id="{8926746B-E9E0-A135-D291-00BBC3F19460}"/>
              </a:ext>
            </a:extLst>
          </p:cNvPr>
          <p:cNvSpPr txBox="1"/>
          <p:nvPr/>
        </p:nvSpPr>
        <p:spPr>
          <a:xfrm>
            <a:off x="10777491" y="6476090"/>
            <a:ext cx="2148396" cy="276999"/>
          </a:xfrm>
          <a:prstGeom prst="rect">
            <a:avLst/>
          </a:prstGeom>
          <a:noFill/>
        </p:spPr>
        <p:txBody>
          <a:bodyPr wrap="square" rtlCol="0">
            <a:spAutoFit/>
          </a:bodyPr>
          <a:lstStyle/>
          <a:p>
            <a:r>
              <a:rPr lang="en-GB" sz="1200">
                <a:solidFill>
                  <a:schemeClr val="accent1">
                    <a:lumMod val="75000"/>
                  </a:schemeClr>
                </a:solidFill>
                <a:hlinkClick r:id="rId25" action="ppaction://hlinksldjump"/>
              </a:rPr>
              <a:t>Return</a:t>
            </a:r>
            <a:r>
              <a:rPr lang="en-GB" sz="1200">
                <a:solidFill>
                  <a:schemeClr val="accent1">
                    <a:lumMod val="75000"/>
                  </a:schemeClr>
                </a:solidFill>
              </a:rPr>
              <a:t> to Actions</a:t>
            </a:r>
          </a:p>
        </p:txBody>
      </p:sp>
    </p:spTree>
    <p:extLst>
      <p:ext uri="{BB962C8B-B14F-4D97-AF65-F5344CB8AC3E}">
        <p14:creationId xmlns:p14="http://schemas.microsoft.com/office/powerpoint/2010/main" val="3765382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ctrTitle"/>
          </p:nvPr>
        </p:nvSpPr>
        <p:spPr/>
        <p:txBody>
          <a:bodyPr>
            <a:normAutofit/>
          </a:bodyPr>
          <a:lstStyle/>
          <a:p>
            <a:pPr algn="l"/>
            <a:r>
              <a:rPr lang="en-GB" b="1">
                <a:solidFill>
                  <a:srgbClr val="0070C0"/>
                </a:solidFill>
              </a:rPr>
              <a:t>Introduction</a:t>
            </a:r>
            <a:endParaRPr lang="en-GB" sz="4000" b="1">
              <a:solidFill>
                <a:srgbClr val="0070C0"/>
              </a:solidFill>
            </a:endParaRPr>
          </a:p>
        </p:txBody>
      </p:sp>
      <p:sp>
        <p:nvSpPr>
          <p:cNvPr id="3" name="Content Placeholder 2">
            <a:extLst>
              <a:ext uri="{FF2B5EF4-FFF2-40B4-BE49-F238E27FC236}">
                <a16:creationId xmlns:a16="http://schemas.microsoft.com/office/drawing/2014/main" id="{164300F9-5A8B-6DA2-C2F3-4308E6444C91}"/>
              </a:ext>
            </a:extLst>
          </p:cNvPr>
          <p:cNvSpPr>
            <a:spLocks noGrp="1"/>
          </p:cNvSpPr>
          <p:nvPr>
            <p:ph type="subTitle" idx="1"/>
          </p:nvPr>
        </p:nvSpPr>
        <p:spPr>
          <a:xfrm>
            <a:off x="896388" y="1988840"/>
            <a:ext cx="10573561" cy="3672408"/>
          </a:xfrm>
        </p:spPr>
        <p:txBody>
          <a:bodyPr vert="horz" lIns="91440" tIns="45720" rIns="91440" bIns="45720" rtlCol="0" anchor="t">
            <a:normAutofit fontScale="92500" lnSpcReduction="20000"/>
          </a:bodyPr>
          <a:lstStyle/>
          <a:p>
            <a:pPr marL="342900" indent="-342900" algn="l">
              <a:buFont typeface="Arial" panose="020B0604020202020204" pitchFamily="34" charset="0"/>
              <a:buChar char="•"/>
            </a:pPr>
            <a:r>
              <a:rPr lang="en-GB" sz="2400" dirty="0"/>
              <a:t>This toolkit supports implementation of the recommendations for adults within the updated guidance, </a:t>
            </a:r>
            <a:r>
              <a:rPr lang="en-GB" sz="2400" dirty="0">
                <a:hlinkClick r:id="rId3"/>
              </a:rPr>
              <a:t>Quality Prescribing for Respiratory </a:t>
            </a:r>
            <a:r>
              <a:rPr lang="en-GB" sz="2400" dirty="0"/>
              <a:t>using a QI approach.</a:t>
            </a:r>
            <a:endParaRPr lang="en-GB" sz="2400" dirty="0">
              <a:cs typeface="Calibri"/>
            </a:endParaRPr>
          </a:p>
          <a:p>
            <a:pPr marL="342900" indent="-342900" algn="l">
              <a:buFont typeface="Arial" panose="020B0604020202020204" pitchFamily="34" charset="0"/>
              <a:buChar char="•"/>
            </a:pPr>
            <a:r>
              <a:rPr lang="en-GB" sz="2400" dirty="0"/>
              <a:t>It allows individuals to select the step(s) which are most useful to themselves, their practice or their boards. </a:t>
            </a:r>
          </a:p>
          <a:p>
            <a:pPr marL="342900" indent="-342900" algn="l">
              <a:buFont typeface="Arial" panose="020B0604020202020204" pitchFamily="34" charset="0"/>
              <a:buChar char="•"/>
            </a:pPr>
            <a:r>
              <a:rPr lang="en-GB" sz="2400" dirty="0">
                <a:cs typeface="Calibri"/>
              </a:rPr>
              <a:t>It is interactive and flexible and allows you to select an area an area to focus on which is most relevant to your practice</a:t>
            </a:r>
          </a:p>
          <a:p>
            <a:pPr marL="342900" indent="-342900" algn="l">
              <a:buFont typeface="Arial" panose="020B0604020202020204" pitchFamily="34" charset="0"/>
              <a:buChar char="•"/>
            </a:pPr>
            <a:r>
              <a:rPr lang="en-GB" sz="2400" dirty="0"/>
              <a:t>Clicking on each step will link to a range of suggested actions and resources that will help towards implementing each step </a:t>
            </a:r>
          </a:p>
          <a:p>
            <a:pPr marL="342900" indent="-342900" algn="l">
              <a:buFont typeface="Arial" panose="020B0604020202020204" pitchFamily="34" charset="0"/>
              <a:buChar char="•"/>
            </a:pPr>
            <a:r>
              <a:rPr lang="en-GB" sz="2400" dirty="0"/>
              <a:t>This is the first edition of a live document and will develop over time as individuals, practices and boards add their experiences and resources. If you have any comments or suggestions for improvement, please email </a:t>
            </a:r>
            <a:r>
              <a:rPr lang="en-GB" sz="2400" dirty="0" err="1"/>
              <a:t>EPandT@gov.scot</a:t>
            </a:r>
            <a:endParaRPr lang="en-GB" sz="2400" dirty="0">
              <a:cs typeface="Calibri"/>
            </a:endParaRPr>
          </a:p>
        </p:txBody>
      </p:sp>
    </p:spTree>
    <p:extLst>
      <p:ext uri="{BB962C8B-B14F-4D97-AF65-F5344CB8AC3E}">
        <p14:creationId xmlns:p14="http://schemas.microsoft.com/office/powerpoint/2010/main" val="648882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203054" y="51053"/>
            <a:ext cx="8392635" cy="502750"/>
          </a:xfrm>
        </p:spPr>
        <p:txBody>
          <a:bodyPr>
            <a:normAutofit/>
          </a:bodyPr>
          <a:lstStyle/>
          <a:p>
            <a:r>
              <a:rPr lang="en-GB" sz="2800" b="1" dirty="0">
                <a:solidFill>
                  <a:srgbClr val="0070C0"/>
                </a:solidFill>
              </a:rPr>
              <a:t>Core Resources for healthcare professionals </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660070543"/>
              </p:ext>
            </p:extLst>
          </p:nvPr>
        </p:nvGraphicFramePr>
        <p:xfrm>
          <a:off x="64780" y="481468"/>
          <a:ext cx="12062440" cy="6042738"/>
        </p:xfrm>
        <a:graphic>
          <a:graphicData uri="http://schemas.openxmlformats.org/drawingml/2006/table">
            <a:tbl>
              <a:tblPr firstRow="1" bandRow="1">
                <a:tableStyleId>{5C22544A-7EE6-4342-B048-85BDC9FD1C3A}</a:tableStyleId>
              </a:tblPr>
              <a:tblGrid>
                <a:gridCol w="6988800">
                  <a:extLst>
                    <a:ext uri="{9D8B030D-6E8A-4147-A177-3AD203B41FA5}">
                      <a16:colId xmlns:a16="http://schemas.microsoft.com/office/drawing/2014/main" val="2028999251"/>
                    </a:ext>
                  </a:extLst>
                </a:gridCol>
                <a:gridCol w="5073640">
                  <a:extLst>
                    <a:ext uri="{9D8B030D-6E8A-4147-A177-3AD203B41FA5}">
                      <a16:colId xmlns:a16="http://schemas.microsoft.com/office/drawing/2014/main" val="2377413093"/>
                    </a:ext>
                  </a:extLst>
                </a:gridCol>
              </a:tblGrid>
              <a:tr h="330505">
                <a:tc gridSpan="2">
                  <a:txBody>
                    <a:bodyPr/>
                    <a:lstStyle/>
                    <a:p>
                      <a:pPr lvl="0">
                        <a:buNone/>
                      </a:pPr>
                      <a:r>
                        <a:rPr lang="en-GB" sz="1800" dirty="0"/>
                        <a:t>COPD</a:t>
                      </a:r>
                      <a:endParaRPr lang="en-GB" sz="1600" dirty="0"/>
                    </a:p>
                  </a:txBody>
                  <a:tcPr/>
                </a:tc>
                <a:tc hMerge="1">
                  <a:txBody>
                    <a:bodyPr/>
                    <a:lstStyle/>
                    <a:p>
                      <a:pPr lvl="0">
                        <a:buNone/>
                      </a:pPr>
                      <a:r>
                        <a:rPr lang="en-GB" sz="1600" dirty="0"/>
                        <a:t>COPD</a:t>
                      </a:r>
                    </a:p>
                  </a:txBody>
                  <a:tcPr/>
                </a:tc>
                <a:extLst>
                  <a:ext uri="{0D108BD9-81ED-4DB2-BD59-A6C34878D82A}">
                    <a16:rowId xmlns:a16="http://schemas.microsoft.com/office/drawing/2014/main" val="501100368"/>
                  </a:ext>
                </a:extLst>
              </a:tr>
              <a:tr h="313409">
                <a:tc gridSpan="2">
                  <a:txBody>
                    <a:bodyPr/>
                    <a:lstStyle/>
                    <a:p>
                      <a:pPr lvl="0" algn="l">
                        <a:lnSpc>
                          <a:spcPct val="100000"/>
                        </a:lnSpc>
                        <a:spcBef>
                          <a:spcPts val="0"/>
                        </a:spcBef>
                        <a:spcAft>
                          <a:spcPts val="0"/>
                        </a:spcAft>
                        <a:buNone/>
                      </a:pPr>
                      <a:r>
                        <a:rPr lang="en-GB" sz="1400" b="0" i="0" u="none" strike="noStrike" noProof="0" dirty="0">
                          <a:solidFill>
                            <a:schemeClr val="dk1"/>
                          </a:solidFill>
                          <a:latin typeface="Calibri"/>
                        </a:rPr>
                        <a:t>NES TURAS (Webinars, e-learning) </a:t>
                      </a:r>
                      <a:r>
                        <a:rPr lang="en-GB" sz="1400" b="0" i="0" u="none" strike="noStrike" noProof="0" dirty="0">
                          <a:solidFill>
                            <a:srgbClr val="0563C1"/>
                          </a:solidFill>
                          <a:latin typeface="Calibri"/>
                          <a:hlinkClick r:id="rId3"/>
                        </a:rPr>
                        <a:t>COPD </a:t>
                      </a:r>
                      <a:r>
                        <a:rPr lang="en-GB" sz="1400" b="0" i="0" u="none" strike="noStrike" noProof="0" dirty="0" err="1">
                          <a:solidFill>
                            <a:srgbClr val="0563C1"/>
                          </a:solidFill>
                          <a:latin typeface="Calibri"/>
                          <a:hlinkClick r:id="rId3"/>
                        </a:rPr>
                        <a:t>Turas</a:t>
                      </a:r>
                      <a:r>
                        <a:rPr lang="en-GB" sz="1400" b="0" i="0" u="none" strike="noStrike" noProof="0" dirty="0">
                          <a:solidFill>
                            <a:srgbClr val="0563C1"/>
                          </a:solidFill>
                          <a:latin typeface="Calibri"/>
                          <a:hlinkClick r:id="rId3"/>
                        </a:rPr>
                        <a:t> </a:t>
                      </a:r>
                      <a:endParaRPr lang="en-GB" sz="1400" b="0" i="0" u="none" strike="noStrike" noProof="0" dirty="0">
                        <a:solidFill>
                          <a:srgbClr val="0563C1"/>
                        </a:solidFill>
                        <a:latin typeface="Calibri"/>
                      </a:endParaRPr>
                    </a:p>
                  </a:txBody>
                  <a:tcPr/>
                </a:tc>
                <a:tc hMerge="1">
                  <a:txBody>
                    <a:bodyPr/>
                    <a:lstStyle/>
                    <a:p>
                      <a:pPr lvl="0" algn="l">
                        <a:lnSpc>
                          <a:spcPct val="100000"/>
                        </a:lnSpc>
                        <a:spcBef>
                          <a:spcPts val="0"/>
                        </a:spcBef>
                        <a:spcAft>
                          <a:spcPts val="0"/>
                        </a:spcAft>
                        <a:buNone/>
                      </a:pPr>
                      <a:r>
                        <a:rPr lang="en-GB" sz="1400" b="0" i="0" u="none" strike="noStrike" noProof="0" dirty="0">
                          <a:solidFill>
                            <a:schemeClr val="dk1"/>
                          </a:solidFill>
                          <a:latin typeface="Calibri"/>
                        </a:rPr>
                        <a:t>NES TURAS (Webinars, e-learning) </a:t>
                      </a:r>
                      <a:r>
                        <a:rPr lang="en-GB" sz="1400" b="0" i="0" u="none" strike="noStrike" noProof="0" dirty="0">
                          <a:solidFill>
                            <a:srgbClr val="0563C1"/>
                          </a:solidFill>
                          <a:latin typeface="Calibri"/>
                          <a:hlinkClick r:id="rId3"/>
                        </a:rPr>
                        <a:t>COPD </a:t>
                      </a:r>
                      <a:r>
                        <a:rPr lang="en-GB" sz="1400" b="0" i="0" u="none" strike="noStrike" noProof="0" dirty="0" err="1">
                          <a:solidFill>
                            <a:srgbClr val="0563C1"/>
                          </a:solidFill>
                          <a:latin typeface="Calibri"/>
                          <a:hlinkClick r:id="rId3"/>
                        </a:rPr>
                        <a:t>Turas</a:t>
                      </a:r>
                      <a:r>
                        <a:rPr lang="en-GB" sz="1400" b="0" i="0" u="none" strike="noStrike" noProof="0" dirty="0">
                          <a:solidFill>
                            <a:srgbClr val="0563C1"/>
                          </a:solidFill>
                          <a:latin typeface="Calibri"/>
                          <a:hlinkClick r:id="rId3"/>
                        </a:rPr>
                        <a:t> </a:t>
                      </a:r>
                      <a:endParaRPr lang="en-GB" sz="1400" b="0" i="0" u="none" strike="noStrike" noProof="0" dirty="0">
                        <a:solidFill>
                          <a:srgbClr val="0563C1"/>
                        </a:solidFill>
                        <a:latin typeface="Calibri"/>
                      </a:endParaRPr>
                    </a:p>
                  </a:txBody>
                  <a:tcPr/>
                </a:tc>
                <a:extLst>
                  <a:ext uri="{0D108BD9-81ED-4DB2-BD59-A6C34878D82A}">
                    <a16:rowId xmlns:a16="http://schemas.microsoft.com/office/drawing/2014/main" val="2949609610"/>
                  </a:ext>
                </a:extLst>
              </a:tr>
              <a:tr h="315400">
                <a:tc gridSpan="2">
                  <a:txBody>
                    <a:bodyPr/>
                    <a:lstStyle/>
                    <a:p>
                      <a:pPr lvl="0">
                        <a:buNone/>
                      </a:pPr>
                      <a:r>
                        <a:rPr lang="en-GB" sz="1400" b="0" i="0" u="sng" strike="noStrike" noProof="0">
                          <a:solidFill>
                            <a:srgbClr val="0563C1"/>
                          </a:solidFill>
                          <a:latin typeface="Calibri"/>
                          <a:hlinkClick r:id="rId4"/>
                        </a:rPr>
                        <a:t>Manage Medicines app</a:t>
                      </a:r>
                      <a:endParaRPr lang="en-US"/>
                    </a:p>
                  </a:txBody>
                  <a:tcPr>
                    <a:solidFill>
                      <a:schemeClr val="bg2"/>
                    </a:solidFill>
                  </a:tcPr>
                </a:tc>
                <a:tc hMerge="1">
                  <a:txBody>
                    <a:bodyPr/>
                    <a:lstStyle/>
                    <a:p>
                      <a:endParaRPr lang="en-GB"/>
                    </a:p>
                  </a:txBody>
                  <a:tcPr/>
                </a:tc>
                <a:extLst>
                  <a:ext uri="{0D108BD9-81ED-4DB2-BD59-A6C34878D82A}">
                    <a16:rowId xmlns:a16="http://schemas.microsoft.com/office/drawing/2014/main" val="197927309"/>
                  </a:ext>
                </a:extLst>
              </a:tr>
              <a:tr h="510778">
                <a:tc gridSpan="2">
                  <a:txBody>
                    <a:bodyPr/>
                    <a:lstStyle/>
                    <a:p>
                      <a:pPr lvl="0">
                        <a:buNone/>
                      </a:pPr>
                      <a:r>
                        <a:rPr lang="en-GB" sz="1400" b="1" i="0" u="none" strike="noStrike" noProof="0">
                          <a:solidFill>
                            <a:schemeClr val="dk1"/>
                          </a:solidFill>
                          <a:latin typeface="Calibri"/>
                        </a:rPr>
                        <a:t>Respiratory education for health care professionals</a:t>
                      </a:r>
                      <a:r>
                        <a:rPr lang="en-GB" sz="1400" b="0" i="0" u="none" strike="noStrike" noProof="0">
                          <a:solidFill>
                            <a:schemeClr val="dk1"/>
                          </a:solidFill>
                          <a:latin typeface="Calibri"/>
                        </a:rPr>
                        <a:t>: </a:t>
                      </a:r>
                      <a:r>
                        <a:rPr lang="en-GB" sz="1400" b="0" i="0" u="none" strike="noStrike" noProof="0" err="1">
                          <a:solidFill>
                            <a:schemeClr val="dk1"/>
                          </a:solidFill>
                          <a:latin typeface="Calibri"/>
                        </a:rPr>
                        <a:t>RESPe</a:t>
                      </a:r>
                      <a:r>
                        <a:rPr lang="en-GB" sz="1400" b="0" i="0" u="none" strike="noStrike" noProof="0">
                          <a:solidFill>
                            <a:schemeClr val="dk1"/>
                          </a:solidFill>
                          <a:latin typeface="Calibri"/>
                        </a:rPr>
                        <a:t> is a free online learning resource provided by CHSS working with the University of Edinburgh for all healthcare professionals. </a:t>
                      </a:r>
                      <a:r>
                        <a:rPr lang="en-GB" sz="1400" b="0" i="0" u="sng" strike="noStrike" noProof="0">
                          <a:solidFill>
                            <a:schemeClr val="dk1"/>
                          </a:solidFill>
                          <a:latin typeface="Calibri"/>
                          <a:hlinkClick r:id="rId5"/>
                        </a:rPr>
                        <a:t>https://www.respelearning.scot/</a:t>
                      </a:r>
                      <a:r>
                        <a:rPr lang="en-GB" sz="1400" b="0" i="0" u="none" strike="noStrike" noProof="0">
                          <a:solidFill>
                            <a:schemeClr val="dk1"/>
                          </a:solidFill>
                          <a:latin typeface="Calibri"/>
                        </a:rPr>
                        <a:t> </a:t>
                      </a:r>
                      <a:endParaRPr lang="en-US"/>
                    </a:p>
                  </a:txBody>
                  <a:tcPr>
                    <a:solidFill>
                      <a:schemeClr val="bg2"/>
                    </a:solidFill>
                  </a:tcPr>
                </a:tc>
                <a:tc hMerge="1">
                  <a:txBody>
                    <a:bodyPr/>
                    <a:lstStyle/>
                    <a:p>
                      <a:endParaRPr lang="en-US"/>
                    </a:p>
                  </a:txBody>
                  <a:tcPr>
                    <a:solidFill>
                      <a:schemeClr val="bg2"/>
                    </a:solidFill>
                  </a:tcPr>
                </a:tc>
                <a:extLst>
                  <a:ext uri="{0D108BD9-81ED-4DB2-BD59-A6C34878D82A}">
                    <a16:rowId xmlns:a16="http://schemas.microsoft.com/office/drawing/2014/main" val="423136686"/>
                  </a:ext>
                </a:extLst>
              </a:tr>
              <a:tr h="315400">
                <a:tc gridSpan="2">
                  <a:txBody>
                    <a:bodyPr/>
                    <a:lstStyle/>
                    <a:p>
                      <a:pPr lvl="0">
                        <a:buNone/>
                      </a:pPr>
                      <a:r>
                        <a:rPr lang="en-GB" sz="1400" u="none" dirty="0"/>
                        <a:t>CPD Connect (PBSGL) COPD </a:t>
                      </a:r>
                      <a:r>
                        <a:rPr lang="en-GB" sz="1400" u="sng" dirty="0">
                          <a:hlinkClick r:id="rId6"/>
                        </a:rPr>
                        <a:t>(Log in required)</a:t>
                      </a:r>
                      <a:endParaRPr lang="en-GB" sz="1400" u="sng" dirty="0"/>
                    </a:p>
                  </a:txBody>
                  <a:tcPr>
                    <a:solidFill>
                      <a:schemeClr val="bg2"/>
                    </a:solidFill>
                  </a:tcPr>
                </a:tc>
                <a:tc hMerge="1">
                  <a:txBody>
                    <a:bodyPr/>
                    <a:lstStyle/>
                    <a:p>
                      <a:pPr lvl="0">
                        <a:buNone/>
                      </a:pPr>
                      <a:r>
                        <a:rPr lang="en-GB" sz="1400" u="none" dirty="0"/>
                        <a:t>CPD Connect (PBSGL) COPD </a:t>
                      </a:r>
                      <a:r>
                        <a:rPr lang="en-GB" sz="1400" u="sng" dirty="0">
                          <a:hlinkClick r:id="rId6"/>
                        </a:rPr>
                        <a:t>(Log in required)</a:t>
                      </a:r>
                      <a:endParaRPr lang="en-GB" sz="1400" u="sng" dirty="0"/>
                    </a:p>
                  </a:txBody>
                  <a:tcPr>
                    <a:solidFill>
                      <a:schemeClr val="bg2"/>
                    </a:solidFill>
                  </a:tcPr>
                </a:tc>
                <a:extLst>
                  <a:ext uri="{0D108BD9-81ED-4DB2-BD59-A6C34878D82A}">
                    <a16:rowId xmlns:a16="http://schemas.microsoft.com/office/drawing/2014/main" val="2330370821"/>
                  </a:ext>
                </a:extLst>
              </a:tr>
              <a:tr h="931418">
                <a:tc gridSpan="2">
                  <a:txBody>
                    <a:bodyPr/>
                    <a:lstStyle/>
                    <a:p>
                      <a:pPr lvl="0">
                        <a:buNone/>
                      </a:pPr>
                      <a:r>
                        <a:rPr lang="en-GB" sz="1400" b="1" i="0" u="none" strike="noStrike" kern="1200" noProof="0" dirty="0">
                          <a:solidFill>
                            <a:srgbClr val="000000"/>
                          </a:solidFill>
                          <a:effectLst/>
                          <a:latin typeface="Calibri"/>
                        </a:rPr>
                        <a:t>Diagnosis</a:t>
                      </a:r>
                      <a:r>
                        <a:rPr lang="en-GB" sz="1400" b="0" i="0" u="none" strike="noStrike" kern="1200" noProof="0" dirty="0">
                          <a:solidFill>
                            <a:srgbClr val="000000"/>
                          </a:solidFill>
                          <a:effectLst/>
                          <a:latin typeface="Calibri"/>
                        </a:rPr>
                        <a:t>: </a:t>
                      </a:r>
                      <a:endParaRPr lang="en-US" dirty="0"/>
                    </a:p>
                    <a:p>
                      <a:pPr lvl="0">
                        <a:buNone/>
                      </a:pPr>
                      <a:r>
                        <a:rPr lang="en-GB" sz="1400" b="0" i="0" u="none" strike="noStrike" kern="1200" noProof="0" dirty="0">
                          <a:solidFill>
                            <a:srgbClr val="000000"/>
                          </a:solidFill>
                          <a:effectLst/>
                          <a:latin typeface="Calibri"/>
                        </a:rPr>
                        <a:t>Spirometry   </a:t>
                      </a:r>
                      <a:r>
                        <a:rPr lang="en-GB" sz="1400" b="0" i="0" u="none" strike="noStrike" kern="1200" noProof="0" dirty="0">
                          <a:solidFill>
                            <a:srgbClr val="0563C1"/>
                          </a:solidFill>
                          <a:effectLst/>
                          <a:latin typeface="Calibri"/>
                          <a:hlinkClick r:id="rId7"/>
                        </a:rPr>
                        <a:t>IPCRG guide to spirometry</a:t>
                      </a:r>
                      <a:r>
                        <a:rPr lang="en-GB" sz="1400" b="0" i="0" u="none" strike="noStrike" kern="1200" noProof="0" dirty="0">
                          <a:solidFill>
                            <a:srgbClr val="0563C1"/>
                          </a:solidFill>
                          <a:effectLst/>
                          <a:latin typeface="Calibri"/>
                        </a:rPr>
                        <a:t>    </a:t>
                      </a:r>
                      <a:r>
                        <a:rPr lang="en-GB" sz="1400" dirty="0">
                          <a:hlinkClick r:id="rId8"/>
                        </a:rPr>
                        <a:t>ARTP statement on spirometry</a:t>
                      </a:r>
                      <a:endParaRPr lang="en-GB" sz="1400" b="0" i="0" u="none" strike="noStrike" kern="1200" noProof="0" dirty="0">
                        <a:solidFill>
                          <a:srgbClr val="0563C1"/>
                        </a:solidFill>
                        <a:effectLst/>
                        <a:latin typeface="Calibri"/>
                      </a:endParaRPr>
                    </a:p>
                    <a:p>
                      <a:pPr lvl="0">
                        <a:buNone/>
                      </a:pPr>
                      <a:r>
                        <a:rPr lang="en-GB" sz="1400" b="0" i="0" u="none" strike="noStrike" kern="1200" noProof="0" dirty="0">
                          <a:solidFill>
                            <a:srgbClr val="000000"/>
                          </a:solidFill>
                          <a:effectLst/>
                          <a:latin typeface="Calibri"/>
                        </a:rPr>
                        <a:t>Peak flow diary  </a:t>
                      </a:r>
                      <a:r>
                        <a:rPr lang="en-GB" sz="1400" b="0" i="0" u="none" strike="noStrike" kern="1200" noProof="0" dirty="0">
                          <a:solidFill>
                            <a:srgbClr val="0563C1"/>
                          </a:solidFill>
                          <a:effectLst/>
                          <a:latin typeface="Calibri"/>
                          <a:hlinkClick r:id="rId9"/>
                        </a:rPr>
                        <a:t>Peak Flow Recording</a:t>
                      </a:r>
                      <a:endParaRPr lang="en-GB" sz="1400" b="0" i="0" u="none" strike="noStrike" kern="1200" noProof="0" dirty="0">
                        <a:solidFill>
                          <a:srgbClr val="000000"/>
                        </a:solidFill>
                        <a:effectLst/>
                        <a:latin typeface="Calibri"/>
                      </a:endParaRPr>
                    </a:p>
                    <a:p>
                      <a:pPr lvl="0">
                        <a:buNone/>
                      </a:pPr>
                      <a:r>
                        <a:rPr lang="en-GB" sz="1400" b="0" i="0" u="none" strike="noStrike" kern="1200" noProof="0" dirty="0" err="1">
                          <a:solidFill>
                            <a:srgbClr val="000000"/>
                          </a:solidFill>
                          <a:effectLst/>
                          <a:latin typeface="Calibri"/>
                        </a:rPr>
                        <a:t>FeNO</a:t>
                      </a:r>
                      <a:r>
                        <a:rPr lang="en-GB" sz="1400" b="0" i="0" u="none" strike="noStrike" kern="1200" noProof="0" dirty="0">
                          <a:solidFill>
                            <a:srgbClr val="000000"/>
                          </a:solidFill>
                          <a:effectLst/>
                          <a:latin typeface="Calibri"/>
                        </a:rPr>
                        <a:t>  </a:t>
                      </a:r>
                      <a:r>
                        <a:rPr lang="en-GB" sz="1400" b="0" i="0" u="none" strike="noStrike" kern="1200" noProof="0" dirty="0">
                          <a:solidFill>
                            <a:srgbClr val="0563C1"/>
                          </a:solidFill>
                          <a:effectLst/>
                          <a:latin typeface="Calibri"/>
                          <a:hlinkClick r:id="rId10"/>
                        </a:rPr>
                        <a:t>PCRS consensus on </a:t>
                      </a:r>
                      <a:r>
                        <a:rPr lang="en-GB" sz="1400" b="0" i="0" u="none" strike="noStrike" kern="1200" noProof="0" dirty="0" err="1">
                          <a:solidFill>
                            <a:srgbClr val="0563C1"/>
                          </a:solidFill>
                          <a:effectLst/>
                          <a:latin typeface="Calibri"/>
                          <a:hlinkClick r:id="rId10"/>
                        </a:rPr>
                        <a:t>FeNO</a:t>
                      </a:r>
                      <a:r>
                        <a:rPr lang="en-GB" sz="1400" b="0" i="0" u="none" strike="noStrike" kern="1200" noProof="0" dirty="0">
                          <a:solidFill>
                            <a:srgbClr val="0563C1"/>
                          </a:solidFill>
                          <a:effectLst/>
                          <a:latin typeface="Calibri"/>
                          <a:hlinkClick r:id="rId10"/>
                        </a:rPr>
                        <a:t> testing</a:t>
                      </a:r>
                      <a:r>
                        <a:rPr lang="en-GB" sz="1400" b="0" i="0" u="none" strike="noStrike" kern="1200" noProof="0" dirty="0">
                          <a:solidFill>
                            <a:srgbClr val="000000"/>
                          </a:solidFill>
                          <a:effectLst/>
                          <a:latin typeface="Calibri"/>
                        </a:rPr>
                        <a:t> </a:t>
                      </a:r>
                      <a:endParaRPr lang="en-GB" dirty="0"/>
                    </a:p>
                  </a:txBody>
                  <a:tcPr/>
                </a:tc>
                <a:tc hMerge="1">
                  <a:txBody>
                    <a:bodyPr/>
                    <a:lstStyle/>
                    <a:p>
                      <a:endParaRPr lang="en-US"/>
                    </a:p>
                  </a:txBody>
                  <a:tcPr/>
                </a:tc>
                <a:extLst>
                  <a:ext uri="{0D108BD9-81ED-4DB2-BD59-A6C34878D82A}">
                    <a16:rowId xmlns:a16="http://schemas.microsoft.com/office/drawing/2014/main" val="4179313771"/>
                  </a:ext>
                </a:extLst>
              </a:tr>
              <a:tr h="1111697">
                <a:tc gridSpan="2">
                  <a:txBody>
                    <a:bodyPr/>
                    <a:lstStyle/>
                    <a:p>
                      <a:pPr marL="0" lvl="0" indent="0" algn="l">
                        <a:lnSpc>
                          <a:spcPct val="100000"/>
                        </a:lnSpc>
                        <a:spcBef>
                          <a:spcPts val="0"/>
                        </a:spcBef>
                        <a:spcAft>
                          <a:spcPts val="0"/>
                        </a:spcAft>
                        <a:buNone/>
                      </a:pPr>
                      <a:r>
                        <a:rPr lang="en-GB" sz="1400" b="1" i="0" u="none" strike="noStrike" kern="1200" noProof="0" dirty="0">
                          <a:solidFill>
                            <a:srgbClr val="000000"/>
                          </a:solidFill>
                          <a:effectLst/>
                          <a:latin typeface="Calibri"/>
                        </a:rPr>
                        <a:t>COPD management:  </a:t>
                      </a:r>
                    </a:p>
                    <a:p>
                      <a:pPr marL="0" lvl="0" indent="0" algn="l">
                        <a:lnSpc>
                          <a:spcPct val="100000"/>
                        </a:lnSpc>
                        <a:spcBef>
                          <a:spcPts val="0"/>
                        </a:spcBef>
                        <a:spcAft>
                          <a:spcPts val="0"/>
                        </a:spcAft>
                        <a:buNone/>
                      </a:pPr>
                      <a:r>
                        <a:rPr lang="en-GB" sz="1400" b="1" i="0" u="none" strike="noStrike" kern="1200" noProof="0" dirty="0">
                          <a:solidFill>
                            <a:srgbClr val="000000"/>
                          </a:solidFill>
                          <a:effectLst/>
                          <a:latin typeface="+mn-lt"/>
                        </a:rPr>
                        <a:t>Guidelines</a:t>
                      </a:r>
                      <a:r>
                        <a:rPr lang="en-GB" sz="1800" b="0" i="0" u="none" strike="noStrike" kern="1200" noProof="0" dirty="0">
                          <a:solidFill>
                            <a:srgbClr val="000000"/>
                          </a:solidFill>
                          <a:effectLst/>
                          <a:latin typeface="+mn-lt"/>
                        </a:rPr>
                        <a:t>  </a:t>
                      </a:r>
                      <a:r>
                        <a:rPr lang="en-GB" sz="1400" b="0" i="0" u="none" strike="noStrike" kern="1200" noProof="0" dirty="0">
                          <a:solidFill>
                            <a:srgbClr val="000000"/>
                          </a:solidFill>
                          <a:effectLst/>
                          <a:latin typeface="+mn-lt"/>
                          <a:hlinkClick r:id="rId11"/>
                        </a:rPr>
                        <a:t>NICE</a:t>
                      </a:r>
                      <a:r>
                        <a:rPr lang="en-GB" sz="1400" b="0" i="0" u="none" strike="noStrike" kern="1200" noProof="0" dirty="0">
                          <a:solidFill>
                            <a:srgbClr val="000000"/>
                          </a:solidFill>
                          <a:effectLst/>
                          <a:latin typeface="+mn-lt"/>
                        </a:rPr>
                        <a:t>    </a:t>
                      </a:r>
                      <a:r>
                        <a:rPr lang="en-GB" sz="1400" b="0" i="0" u="none" strike="noStrike" kern="1200" noProof="0" dirty="0">
                          <a:solidFill>
                            <a:srgbClr val="000000"/>
                          </a:solidFill>
                          <a:effectLst/>
                          <a:latin typeface="+mn-lt"/>
                          <a:hlinkClick r:id="rId12"/>
                        </a:rPr>
                        <a:t>GOLD</a:t>
                      </a:r>
                      <a:endParaRPr lang="en-GB" sz="1400" b="0" i="0" u="none" strike="noStrike" kern="1200" noProof="0" dirty="0">
                        <a:solidFill>
                          <a:srgbClr val="000000"/>
                        </a:solidFill>
                        <a:effectLst/>
                        <a:latin typeface="+mn-lt"/>
                      </a:endParaRPr>
                    </a:p>
                    <a:p>
                      <a:pPr marL="0" lvl="0" indent="0" algn="l">
                        <a:lnSpc>
                          <a:spcPct val="100000"/>
                        </a:lnSpc>
                        <a:spcBef>
                          <a:spcPts val="0"/>
                        </a:spcBef>
                        <a:spcAft>
                          <a:spcPts val="0"/>
                        </a:spcAft>
                        <a:buNone/>
                      </a:pPr>
                      <a:r>
                        <a:rPr lang="en-GB" sz="1400" b="1" i="0" u="none" strike="noStrike" kern="1200" noProof="0" dirty="0">
                          <a:solidFill>
                            <a:srgbClr val="000000"/>
                          </a:solidFill>
                          <a:effectLst/>
                          <a:latin typeface="Calibri"/>
                        </a:rPr>
                        <a:t>COPD self-management plans</a:t>
                      </a:r>
                      <a:r>
                        <a:rPr lang="en-GB" sz="1400" b="0" i="0" u="none" strike="noStrike" kern="1200" noProof="0" dirty="0">
                          <a:solidFill>
                            <a:srgbClr val="000000"/>
                          </a:solidFill>
                          <a:effectLst/>
                          <a:latin typeface="Calibri"/>
                        </a:rPr>
                        <a:t>:</a:t>
                      </a:r>
                      <a:endParaRPr lang="en-GB" dirty="0"/>
                    </a:p>
                    <a:p>
                      <a:pPr marL="0" lvl="0" indent="0" algn="l">
                        <a:lnSpc>
                          <a:spcPct val="100000"/>
                        </a:lnSpc>
                        <a:spcBef>
                          <a:spcPts val="0"/>
                        </a:spcBef>
                        <a:spcAft>
                          <a:spcPts val="0"/>
                        </a:spcAft>
                        <a:buNone/>
                      </a:pPr>
                      <a:r>
                        <a:rPr lang="en-GB" sz="1400" b="0" i="0" u="none" strike="noStrike" kern="1200" noProof="0" dirty="0">
                          <a:solidFill>
                            <a:srgbClr val="0563C1"/>
                          </a:solidFill>
                          <a:effectLst/>
                          <a:latin typeface="Calibri"/>
                          <a:hlinkClick r:id="rId13"/>
                        </a:rPr>
                        <a:t>Chest Heart &amp; Stroke Scotland Traffic light plan for COPD </a:t>
                      </a:r>
                      <a:r>
                        <a:rPr lang="en-GB" sz="1400" b="0" i="0" u="none" strike="noStrike" kern="1200" noProof="0" dirty="0">
                          <a:solidFill>
                            <a:srgbClr val="000000"/>
                          </a:solidFill>
                          <a:effectLst/>
                          <a:latin typeface="Calibri"/>
                        </a:rPr>
                        <a:t>        </a:t>
                      </a:r>
                      <a:r>
                        <a:rPr lang="en-GB" sz="1400" b="0" i="0" u="none" strike="noStrike" kern="1200" noProof="0" dirty="0">
                          <a:solidFill>
                            <a:srgbClr val="0563C1"/>
                          </a:solidFill>
                          <a:effectLst/>
                          <a:latin typeface="Calibri"/>
                          <a:hlinkClick r:id="rId14"/>
                        </a:rPr>
                        <a:t>Asthma + Lung UK COPD self-management plan</a:t>
                      </a:r>
                      <a:r>
                        <a:rPr lang="en-GB" sz="1400" b="0" i="0" u="none" strike="noStrike" kern="1200" noProof="0" dirty="0">
                          <a:solidFill>
                            <a:srgbClr val="000000"/>
                          </a:solidFill>
                          <a:effectLst/>
                          <a:latin typeface="Calibri"/>
                        </a:rPr>
                        <a:t> </a:t>
                      </a:r>
                      <a:endParaRPr lang="en-US" sz="1400" b="0" i="0" u="none" strike="noStrike" kern="1200" noProof="0" dirty="0">
                        <a:solidFill>
                          <a:srgbClr val="000000"/>
                        </a:solidFill>
                        <a:effectLst/>
                        <a:latin typeface="Calibri"/>
                      </a:endParaRPr>
                    </a:p>
                  </a:txBody>
                  <a:tcPr/>
                </a:tc>
                <a:tc hMerge="1">
                  <a:txBody>
                    <a:bodyPr/>
                    <a:lstStyle/>
                    <a:p>
                      <a:pPr marL="0" lvl="0" indent="0" algn="l">
                        <a:lnSpc>
                          <a:spcPct val="100000"/>
                        </a:lnSpc>
                        <a:spcBef>
                          <a:spcPts val="0"/>
                        </a:spcBef>
                        <a:spcAft>
                          <a:spcPts val="0"/>
                        </a:spcAft>
                        <a:buNone/>
                      </a:pPr>
                      <a:r>
                        <a:rPr lang="en-GB" sz="1400" b="1" i="0" u="none" strike="noStrike" kern="1200" noProof="0" dirty="0">
                          <a:solidFill>
                            <a:srgbClr val="000000"/>
                          </a:solidFill>
                          <a:effectLst/>
                          <a:latin typeface="Calibri"/>
                        </a:rPr>
                        <a:t>COPD management:</a:t>
                      </a:r>
                      <a:endParaRPr lang="en-US" b="1" dirty="0"/>
                    </a:p>
                    <a:p>
                      <a:pPr lvl="0" algn="l">
                        <a:lnSpc>
                          <a:spcPct val="100000"/>
                        </a:lnSpc>
                        <a:spcBef>
                          <a:spcPts val="0"/>
                        </a:spcBef>
                        <a:spcAft>
                          <a:spcPts val="0"/>
                        </a:spcAft>
                        <a:buNone/>
                      </a:pPr>
                      <a:r>
                        <a:rPr lang="en-GB" sz="1400" b="0" i="0" u="none" strike="noStrike" kern="1200" noProof="0" dirty="0">
                          <a:solidFill>
                            <a:srgbClr val="000000"/>
                          </a:solidFill>
                          <a:effectLst/>
                          <a:latin typeface="Calibri"/>
                          <a:hlinkClick r:id="rId11"/>
                        </a:rPr>
                        <a:t>NICE</a:t>
                      </a:r>
                      <a:r>
                        <a:rPr lang="en-GB" sz="1400" b="0" i="0" u="none" strike="noStrike" kern="1200" noProof="0" dirty="0">
                          <a:solidFill>
                            <a:srgbClr val="000000"/>
                          </a:solidFill>
                          <a:effectLst/>
                          <a:latin typeface="Calibri"/>
                        </a:rPr>
                        <a:t> guidelines </a:t>
                      </a:r>
                    </a:p>
                    <a:p>
                      <a:pPr marL="0" lvl="0" indent="0" algn="l">
                        <a:lnSpc>
                          <a:spcPct val="100000"/>
                        </a:lnSpc>
                        <a:spcBef>
                          <a:spcPts val="0"/>
                        </a:spcBef>
                        <a:spcAft>
                          <a:spcPts val="0"/>
                        </a:spcAft>
                        <a:buNone/>
                      </a:pPr>
                      <a:r>
                        <a:rPr lang="en-GB" sz="1400" b="0" i="0" u="none" strike="noStrike" kern="1200" noProof="0" dirty="0">
                          <a:solidFill>
                            <a:srgbClr val="000000"/>
                          </a:solidFill>
                          <a:effectLst/>
                          <a:latin typeface="Calibri"/>
                          <a:hlinkClick r:id="rId12"/>
                        </a:rPr>
                        <a:t>GOLD</a:t>
                      </a:r>
                      <a:endParaRPr lang="en-GB" sz="1400" b="0" i="0" u="none" strike="noStrike" kern="1200" noProof="0" dirty="0">
                        <a:solidFill>
                          <a:srgbClr val="000000"/>
                        </a:solidFill>
                        <a:effectLst/>
                        <a:latin typeface="Calibri"/>
                      </a:endParaRPr>
                    </a:p>
                    <a:p>
                      <a:pPr marL="0" lvl="0" indent="0" algn="l">
                        <a:lnSpc>
                          <a:spcPct val="100000"/>
                        </a:lnSpc>
                        <a:spcBef>
                          <a:spcPts val="0"/>
                        </a:spcBef>
                        <a:spcAft>
                          <a:spcPts val="0"/>
                        </a:spcAft>
                        <a:buNone/>
                      </a:pPr>
                      <a:r>
                        <a:rPr lang="en-GB" sz="1400" b="1" i="0" u="none" strike="noStrike" kern="1200" noProof="0" dirty="0">
                          <a:solidFill>
                            <a:srgbClr val="000000"/>
                          </a:solidFill>
                          <a:effectLst/>
                          <a:latin typeface="Calibri"/>
                        </a:rPr>
                        <a:t>COPD self-management plans</a:t>
                      </a:r>
                      <a:r>
                        <a:rPr lang="en-GB" sz="1400" b="0" i="0" u="none" strike="noStrike" kern="1200" noProof="0" dirty="0">
                          <a:solidFill>
                            <a:srgbClr val="000000"/>
                          </a:solidFill>
                          <a:effectLst/>
                          <a:latin typeface="Calibri"/>
                        </a:rPr>
                        <a:t>:</a:t>
                      </a:r>
                      <a:endParaRPr lang="en-GB" dirty="0"/>
                    </a:p>
                    <a:p>
                      <a:pPr marL="0" lvl="0" indent="0" algn="l">
                        <a:lnSpc>
                          <a:spcPct val="100000"/>
                        </a:lnSpc>
                        <a:spcBef>
                          <a:spcPts val="0"/>
                        </a:spcBef>
                        <a:spcAft>
                          <a:spcPts val="0"/>
                        </a:spcAft>
                        <a:buNone/>
                      </a:pPr>
                      <a:r>
                        <a:rPr lang="en-GB" sz="1400" b="0" i="0" u="none" strike="noStrike" kern="1200" noProof="0" dirty="0">
                          <a:solidFill>
                            <a:srgbClr val="0563C1"/>
                          </a:solidFill>
                          <a:effectLst/>
                          <a:latin typeface="Calibri"/>
                          <a:hlinkClick r:id="rId13"/>
                        </a:rPr>
                        <a:t>Chest Heart &amp; Stroke Scotland Traffic light plan for COPD </a:t>
                      </a:r>
                      <a:r>
                        <a:rPr lang="en-GB" sz="1400" b="0" i="0" u="none" strike="noStrike" kern="1200" noProof="0" dirty="0">
                          <a:solidFill>
                            <a:srgbClr val="000000"/>
                          </a:solidFill>
                          <a:effectLst/>
                          <a:latin typeface="Calibri"/>
                        </a:rPr>
                        <a:t> </a:t>
                      </a:r>
                      <a:endParaRPr lang="en-GB" dirty="0"/>
                    </a:p>
                    <a:p>
                      <a:pPr lvl="0">
                        <a:buNone/>
                      </a:pPr>
                      <a:r>
                        <a:rPr lang="en-GB" sz="1400" b="0" i="0" u="none" strike="noStrike" kern="1200" noProof="0" dirty="0">
                          <a:solidFill>
                            <a:srgbClr val="0563C1"/>
                          </a:solidFill>
                          <a:effectLst/>
                          <a:latin typeface="Calibri"/>
                          <a:hlinkClick r:id="rId14"/>
                        </a:rPr>
                        <a:t>Asthma + Lung UK COPD self-management plan</a:t>
                      </a:r>
                      <a:r>
                        <a:rPr lang="en-GB" sz="1400" b="0" i="0" u="none" strike="noStrike" kern="1200" noProof="0" dirty="0">
                          <a:solidFill>
                            <a:srgbClr val="000000"/>
                          </a:solidFill>
                          <a:effectLst/>
                          <a:latin typeface="Calibri"/>
                        </a:rPr>
                        <a:t> </a:t>
                      </a:r>
                      <a:endParaRPr lang="en-US" sz="1400" b="0" i="0" u="none" strike="noStrike" kern="1200" noProof="0" dirty="0">
                        <a:solidFill>
                          <a:srgbClr val="000000"/>
                        </a:solidFill>
                        <a:effectLst/>
                        <a:latin typeface="Calibri"/>
                      </a:endParaRPr>
                    </a:p>
                  </a:txBody>
                  <a:tcPr/>
                </a:tc>
                <a:extLst>
                  <a:ext uri="{0D108BD9-81ED-4DB2-BD59-A6C34878D82A}">
                    <a16:rowId xmlns:a16="http://schemas.microsoft.com/office/drawing/2014/main" val="1800094471"/>
                  </a:ext>
                </a:extLst>
              </a:tr>
              <a:tr h="315400">
                <a:tc gridSpan="2">
                  <a:txBody>
                    <a:bodyPr/>
                    <a:lstStyle/>
                    <a:p>
                      <a:pPr lvl="0">
                        <a:buNone/>
                      </a:pPr>
                      <a:r>
                        <a:rPr lang="en-GB" sz="1400" b="0" i="0" u="none" strike="noStrike" noProof="0" dirty="0">
                          <a:solidFill>
                            <a:srgbClr val="000000"/>
                          </a:solidFill>
                          <a:latin typeface="Calibri"/>
                        </a:rPr>
                        <a:t>Check </a:t>
                      </a:r>
                      <a:r>
                        <a:rPr lang="en-GB" sz="1400" b="1" i="0" u="none" strike="noStrike" noProof="0" dirty="0">
                          <a:solidFill>
                            <a:srgbClr val="000000"/>
                          </a:solidFill>
                          <a:latin typeface="Calibri"/>
                        </a:rPr>
                        <a:t>inhaler technique </a:t>
                      </a:r>
                      <a:r>
                        <a:rPr lang="en-GB" sz="1400" b="0" i="0" u="none" strike="noStrike" noProof="0" dirty="0">
                          <a:solidFill>
                            <a:srgbClr val="000000"/>
                          </a:solidFill>
                          <a:latin typeface="Calibri"/>
                        </a:rPr>
                        <a:t>at every opportunity </a:t>
                      </a:r>
                      <a:r>
                        <a:rPr lang="en-GB" sz="1400" b="0" i="0" u="none" strike="noStrike" noProof="0" dirty="0" err="1">
                          <a:solidFill>
                            <a:srgbClr val="0563C1"/>
                          </a:solidFill>
                          <a:latin typeface="Calibri"/>
                          <a:hlinkClick r:id="rId15"/>
                        </a:rPr>
                        <a:t>RightBreathe</a:t>
                      </a:r>
                      <a:r>
                        <a:rPr lang="en-GB" sz="1400" b="0" i="0" u="none" strike="noStrike" noProof="0" dirty="0">
                          <a:solidFill>
                            <a:srgbClr val="0563C1"/>
                          </a:solidFill>
                          <a:latin typeface="Calibri"/>
                          <a:hlinkClick r:id="rId15"/>
                        </a:rPr>
                        <a:t>  </a:t>
                      </a:r>
                      <a:r>
                        <a:rPr lang="en-GB" sz="1400" b="0" i="0" u="none" strike="noStrike" noProof="0" dirty="0">
                          <a:solidFill>
                            <a:srgbClr val="000000"/>
                          </a:solidFill>
                          <a:latin typeface="Calibri"/>
                        </a:rPr>
                        <a:t>  </a:t>
                      </a:r>
                      <a:r>
                        <a:rPr lang="en-GB" sz="1400" b="0" i="0" u="none" strike="noStrike" noProof="0" dirty="0">
                          <a:solidFill>
                            <a:srgbClr val="0563C1"/>
                          </a:solidFill>
                          <a:latin typeface="Calibri"/>
                          <a:hlinkClick r:id="rId16"/>
                        </a:rPr>
                        <a:t>UK Inhaler Group Standards</a:t>
                      </a:r>
                      <a:endParaRPr lang="en-US" dirty="0"/>
                    </a:p>
                  </a:txBody>
                  <a:tcPr/>
                </a:tc>
                <a:tc hMerge="1">
                  <a:txBody>
                    <a:bodyPr/>
                    <a:lstStyle/>
                    <a:p>
                      <a:endParaRPr lang="en-US"/>
                    </a:p>
                  </a:txBody>
                  <a:tcPr/>
                </a:tc>
                <a:extLst>
                  <a:ext uri="{0D108BD9-81ED-4DB2-BD59-A6C34878D82A}">
                    <a16:rowId xmlns:a16="http://schemas.microsoft.com/office/drawing/2014/main" val="813699013"/>
                  </a:ext>
                </a:extLst>
              </a:tr>
              <a:tr h="831900">
                <a:tc gridSpan="2">
                  <a:txBody>
                    <a:bodyPr/>
                    <a:lstStyle/>
                    <a:p>
                      <a:pPr marL="0" marR="0" lvl="0" indent="0" algn="l">
                        <a:lnSpc>
                          <a:spcPct val="100000"/>
                        </a:lnSpc>
                        <a:spcBef>
                          <a:spcPts val="0"/>
                        </a:spcBef>
                        <a:spcAft>
                          <a:spcPts val="0"/>
                        </a:spcAft>
                        <a:buNone/>
                      </a:pPr>
                      <a:r>
                        <a:rPr lang="en-GB" sz="1400" b="0" i="0" u="none" strike="noStrike" noProof="0" dirty="0">
                          <a:solidFill>
                            <a:schemeClr val="dk1"/>
                          </a:solidFill>
                          <a:latin typeface="Calibri"/>
                        </a:rPr>
                        <a:t>Greener practice has a toolkit designed to help UK general practices improve asthma outcomes whilst also reducing carbon emissions. It contains step-by-step Quality Improvement (QI) projects. Project resources include downloadable searches, educational videos, templates and patient information.</a:t>
                      </a:r>
                      <a:endParaRPr lang="en-US" sz="1400" b="0" i="0" u="none" strike="noStrike" noProof="0" dirty="0">
                        <a:solidFill>
                          <a:srgbClr val="000000"/>
                        </a:solidFill>
                        <a:latin typeface="Calibri"/>
                      </a:endParaRPr>
                    </a:p>
                    <a:p>
                      <a:pPr lvl="0">
                        <a:buNone/>
                      </a:pPr>
                      <a:r>
                        <a:rPr lang="en-GB" sz="1400" b="0" i="0" u="sng" strike="noStrike" noProof="0" dirty="0">
                          <a:solidFill>
                            <a:schemeClr val="dk1"/>
                          </a:solidFill>
                          <a:latin typeface="Calibri"/>
                          <a:hlinkClick r:id="rId17"/>
                        </a:rPr>
                        <a:t>Greener practice asthma toolkit</a:t>
                      </a:r>
                      <a:r>
                        <a:rPr lang="en-GB" sz="1400" b="0" i="0" u="none" strike="noStrike" noProof="0" dirty="0">
                          <a:solidFill>
                            <a:schemeClr val="dk1"/>
                          </a:solidFill>
                          <a:latin typeface="Calibri"/>
                        </a:rPr>
                        <a:t> </a:t>
                      </a:r>
                      <a:endParaRPr lang="en-GB" dirty="0"/>
                    </a:p>
                  </a:txBody>
                  <a:tcPr/>
                </a:tc>
                <a:tc hMerge="1">
                  <a:txBody>
                    <a:bodyPr/>
                    <a:lstStyle/>
                    <a:p>
                      <a:pPr lvl="0">
                        <a:buNone/>
                      </a:pPr>
                      <a:endParaRPr lang="en-GB" sz="1400" b="0" i="0" u="none" strike="noStrike" noProof="0" dirty="0">
                        <a:solidFill>
                          <a:schemeClr val="dk1"/>
                        </a:solidFill>
                        <a:latin typeface="Calibri"/>
                      </a:endParaRPr>
                    </a:p>
                  </a:txBody>
                  <a:tcPr/>
                </a:tc>
                <a:extLst>
                  <a:ext uri="{0D108BD9-81ED-4DB2-BD59-A6C34878D82A}">
                    <a16:rowId xmlns:a16="http://schemas.microsoft.com/office/drawing/2014/main" val="2062574832"/>
                  </a:ext>
                </a:extLst>
              </a:tr>
              <a:tr h="0">
                <a:tc gridSpan="2">
                  <a:txBody>
                    <a:bodyPr/>
                    <a:lstStyle/>
                    <a:p>
                      <a:r>
                        <a:rPr lang="en-GB" sz="1400" b="0" i="0" u="none" strike="noStrike" noProof="0" dirty="0">
                          <a:solidFill>
                            <a:schemeClr val="dk1"/>
                          </a:solidFill>
                          <a:latin typeface="+mn-lt"/>
                          <a:hlinkClick r:id="rId18"/>
                        </a:rPr>
                        <a:t>PCRS COPD resources</a:t>
                      </a:r>
                      <a:endParaRPr lang="en-GB" dirty="0"/>
                    </a:p>
                  </a:txBody>
                  <a:tcPr>
                    <a:solidFill>
                      <a:schemeClr val="bg2"/>
                    </a:solidFill>
                  </a:tcPr>
                </a:tc>
                <a:tc hMerge="1">
                  <a:txBody>
                    <a:bodyPr/>
                    <a:lstStyle/>
                    <a:p>
                      <a:r>
                        <a:rPr lang="en-GB" sz="1400" b="0" i="0" u="none" strike="noStrike" noProof="0" dirty="0">
                          <a:solidFill>
                            <a:schemeClr val="dk1"/>
                          </a:solidFill>
                          <a:latin typeface="+mn-lt"/>
                          <a:hlinkClick r:id="rId18"/>
                        </a:rPr>
                        <a:t>PCRS COPD resources</a:t>
                      </a:r>
                      <a:endParaRPr lang="en-GB" dirty="0"/>
                    </a:p>
                  </a:txBody>
                  <a:tcPr>
                    <a:solidFill>
                      <a:schemeClr val="bg2"/>
                    </a:solidFill>
                  </a:tcPr>
                </a:tc>
                <a:extLst>
                  <a:ext uri="{0D108BD9-81ED-4DB2-BD59-A6C34878D82A}">
                    <a16:rowId xmlns:a16="http://schemas.microsoft.com/office/drawing/2014/main" val="3176715581"/>
                  </a:ext>
                </a:extLst>
              </a:tr>
              <a:tr h="318441">
                <a:tc>
                  <a:txBody>
                    <a:bodyPr/>
                    <a:lstStyle/>
                    <a:p>
                      <a:pPr marL="0" marR="0" lvl="0" indent="0" algn="l" rtl="0" eaLnBrk="1" fontAlgn="auto" latinLnBrk="0" hangingPunct="1">
                        <a:lnSpc>
                          <a:spcPct val="100000"/>
                        </a:lnSpc>
                        <a:spcBef>
                          <a:spcPts val="0"/>
                        </a:spcBef>
                        <a:spcAft>
                          <a:spcPts val="0"/>
                        </a:spcAft>
                        <a:buClrTx/>
                        <a:buSzTx/>
                        <a:buFontTx/>
                        <a:buNone/>
                      </a:pPr>
                      <a:r>
                        <a:rPr lang="en-GB" sz="1400" kern="1200" dirty="0">
                          <a:solidFill>
                            <a:schemeClr val="dk1"/>
                          </a:solidFill>
                          <a:effectLst/>
                          <a:latin typeface="+mn-lt"/>
                          <a:ea typeface="+mn-ea"/>
                          <a:cs typeface="+mn-cs"/>
                        </a:rPr>
                        <a:t> Support management of</a:t>
                      </a:r>
                      <a:r>
                        <a:rPr lang="en-GB" sz="1400" b="1" kern="1200" dirty="0">
                          <a:solidFill>
                            <a:schemeClr val="dk1"/>
                          </a:solidFill>
                          <a:effectLst/>
                          <a:latin typeface="+mn-lt"/>
                          <a:ea typeface="+mn-ea"/>
                          <a:cs typeface="+mn-cs"/>
                        </a:rPr>
                        <a:t> breathlessness   </a:t>
                      </a:r>
                      <a:r>
                        <a:rPr lang="en-GB" sz="1400" b="0" i="0" u="none" strike="noStrike" noProof="0" dirty="0">
                          <a:hlinkClick r:id="rId19"/>
                        </a:rPr>
                        <a:t>Breathing, thinking, functioning toolkit</a:t>
                      </a:r>
                      <a:r>
                        <a:rPr lang="en-GB" sz="1400" b="0" i="0" u="none" strike="noStrike" noProof="0" dirty="0"/>
                        <a:t> </a:t>
                      </a:r>
                      <a:r>
                        <a:rPr lang="en-GB" sz="1400" kern="1200" dirty="0">
                          <a:solidFill>
                            <a:schemeClr val="dk1"/>
                          </a:solidFill>
                          <a:effectLst/>
                          <a:latin typeface="+mn-lt"/>
                          <a:ea typeface="+mn-ea"/>
                          <a:cs typeface="+mn-cs"/>
                        </a:rPr>
                        <a:t>  </a:t>
                      </a:r>
                    </a:p>
                  </a:txBody>
                  <a:tcPr>
                    <a:solidFill>
                      <a:schemeClr val="bg2"/>
                    </a:solidFill>
                  </a:tcPr>
                </a:tc>
                <a:tc>
                  <a:txBody>
                    <a:bodyPr/>
                    <a:lstStyle/>
                    <a:p>
                      <a:r>
                        <a:rPr lang="en-GB" sz="1400" dirty="0">
                          <a:hlinkClick r:id="rId20"/>
                        </a:rPr>
                        <a:t>Managing COPD at end-of-life</a:t>
                      </a:r>
                      <a:endParaRPr lang="en-GB" sz="1400" dirty="0"/>
                    </a:p>
                  </a:txBody>
                  <a:tcPr>
                    <a:solidFill>
                      <a:schemeClr val="bg2"/>
                    </a:solidFill>
                  </a:tcPr>
                </a:tc>
                <a:extLst>
                  <a:ext uri="{0D108BD9-81ED-4DB2-BD59-A6C34878D82A}">
                    <a16:rowId xmlns:a16="http://schemas.microsoft.com/office/drawing/2014/main" val="641247061"/>
                  </a:ext>
                </a:extLst>
              </a:tr>
              <a:tr h="387491">
                <a:tc gridSpan="2">
                  <a:txBody>
                    <a:bodyPr/>
                    <a:lstStyle/>
                    <a:p>
                      <a:pPr marL="0" marR="0" lvl="0" indent="0" algn="l" rtl="0" eaLnBrk="1" fontAlgn="auto" latinLnBrk="0" hangingPunct="1">
                        <a:lnSpc>
                          <a:spcPct val="100000"/>
                        </a:lnSpc>
                        <a:spcBef>
                          <a:spcPts val="0"/>
                        </a:spcBef>
                        <a:spcAft>
                          <a:spcPts val="0"/>
                        </a:spcAft>
                        <a:buClrTx/>
                        <a:buSzTx/>
                        <a:buFontTx/>
                        <a:buNone/>
                      </a:pPr>
                      <a:r>
                        <a:rPr lang="en-GB" sz="1400" kern="1200" dirty="0">
                          <a:solidFill>
                            <a:schemeClr val="dk1"/>
                          </a:solidFill>
                          <a:effectLst/>
                          <a:latin typeface="+mn-lt"/>
                          <a:ea typeface="+mn-ea"/>
                          <a:cs typeface="+mn-cs"/>
                        </a:rPr>
                        <a:t> </a:t>
                      </a:r>
                      <a:r>
                        <a:rPr lang="en-GB" sz="1400" u="sng" kern="1200" dirty="0">
                          <a:solidFill>
                            <a:schemeClr val="dk1"/>
                          </a:solidFill>
                          <a:effectLst/>
                          <a:latin typeface="+mn-lt"/>
                          <a:ea typeface="+mn-ea"/>
                          <a:cs typeface="+mn-cs"/>
                          <a:hlinkClick r:id="rId21"/>
                        </a:rPr>
                        <a:t>Chest Heart and Stroke Scotland</a:t>
                      </a:r>
                      <a:r>
                        <a:rPr lang="en-GB" sz="1400" kern="1200" dirty="0">
                          <a:solidFill>
                            <a:schemeClr val="dk1"/>
                          </a:solidFill>
                          <a:effectLst/>
                          <a:latin typeface="+mn-lt"/>
                          <a:ea typeface="+mn-ea"/>
                          <a:cs typeface="+mn-cs"/>
                        </a:rPr>
                        <a:t> and </a:t>
                      </a:r>
                      <a:r>
                        <a:rPr lang="en-GB" sz="1400" u="sng" kern="1200" dirty="0">
                          <a:solidFill>
                            <a:schemeClr val="dk1"/>
                          </a:solidFill>
                          <a:effectLst/>
                          <a:latin typeface="+mn-lt"/>
                          <a:ea typeface="+mn-ea"/>
                          <a:cs typeface="+mn-cs"/>
                          <a:hlinkClick r:id="rId22"/>
                        </a:rPr>
                        <a:t>Asthma + Lung UK | Asthma home</a:t>
                      </a:r>
                      <a:r>
                        <a:rPr lang="en-GB" sz="1400" kern="1200" dirty="0">
                          <a:solidFill>
                            <a:schemeClr val="dk1"/>
                          </a:solidFill>
                          <a:effectLst/>
                          <a:latin typeface="+mn-lt"/>
                          <a:ea typeface="+mn-ea"/>
                          <a:cs typeface="+mn-cs"/>
                        </a:rPr>
                        <a:t> </a:t>
                      </a:r>
                    </a:p>
                  </a:txBody>
                  <a:tcPr>
                    <a:solidFill>
                      <a:schemeClr val="bg2"/>
                    </a:solidFill>
                  </a:tcPr>
                </a:tc>
                <a:tc hMerge="1">
                  <a:txBody>
                    <a:bodyPr/>
                    <a:lstStyle/>
                    <a:p>
                      <a:pPr defTabSz="914400">
                        <a:tabLst/>
                        <a:defRPr/>
                      </a:pPr>
                      <a:endParaRPr lang="en-US"/>
                    </a:p>
                  </a:txBody>
                  <a:tcPr>
                    <a:solidFill>
                      <a:schemeClr val="bg2"/>
                    </a:solidFill>
                  </a:tcPr>
                </a:tc>
                <a:extLst>
                  <a:ext uri="{0D108BD9-81ED-4DB2-BD59-A6C34878D82A}">
                    <a16:rowId xmlns:a16="http://schemas.microsoft.com/office/drawing/2014/main" val="3343278063"/>
                  </a:ext>
                </a:extLst>
              </a:tr>
            </a:tbl>
          </a:graphicData>
        </a:graphic>
      </p:graphicFrame>
      <p:sp>
        <p:nvSpPr>
          <p:cNvPr id="3" name="TextBox 2">
            <a:hlinkClick r:id="rId23" action="ppaction://hlinksldjump"/>
            <a:extLst>
              <a:ext uri="{FF2B5EF4-FFF2-40B4-BE49-F238E27FC236}">
                <a16:creationId xmlns:a16="http://schemas.microsoft.com/office/drawing/2014/main" id="{8926746B-E9E0-A135-D291-00BBC3F19460}"/>
              </a:ext>
            </a:extLst>
          </p:cNvPr>
          <p:cNvSpPr txBox="1"/>
          <p:nvPr/>
        </p:nvSpPr>
        <p:spPr>
          <a:xfrm>
            <a:off x="10777491" y="6476090"/>
            <a:ext cx="2148396" cy="276999"/>
          </a:xfrm>
          <a:prstGeom prst="rect">
            <a:avLst/>
          </a:prstGeom>
          <a:noFill/>
        </p:spPr>
        <p:txBody>
          <a:bodyPr wrap="square" rtlCol="0">
            <a:spAutoFit/>
          </a:bodyPr>
          <a:lstStyle/>
          <a:p>
            <a:r>
              <a:rPr lang="en-GB" sz="1200">
                <a:solidFill>
                  <a:schemeClr val="accent1">
                    <a:lumMod val="75000"/>
                  </a:schemeClr>
                </a:solidFill>
                <a:hlinkClick r:id="rId24" action="ppaction://hlinksldjump"/>
              </a:rPr>
              <a:t>Return</a:t>
            </a:r>
            <a:r>
              <a:rPr lang="en-GB" sz="1200">
                <a:solidFill>
                  <a:schemeClr val="accent1">
                    <a:lumMod val="75000"/>
                  </a:schemeClr>
                </a:solidFill>
              </a:rPr>
              <a:t> to Actions</a:t>
            </a:r>
          </a:p>
        </p:txBody>
      </p:sp>
    </p:spTree>
    <p:extLst>
      <p:ext uri="{BB962C8B-B14F-4D97-AF65-F5344CB8AC3E}">
        <p14:creationId xmlns:p14="http://schemas.microsoft.com/office/powerpoint/2010/main" val="1815867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60179" y="3427"/>
            <a:ext cx="8478360" cy="891810"/>
          </a:xfrm>
        </p:spPr>
        <p:txBody>
          <a:bodyPr>
            <a:normAutofit/>
          </a:bodyPr>
          <a:lstStyle/>
          <a:p>
            <a:r>
              <a:rPr lang="en-GB" sz="2800" b="1" dirty="0">
                <a:solidFill>
                  <a:srgbClr val="0070C0"/>
                </a:solidFill>
              </a:rPr>
              <a:t>Core Resources for healthcare professionals</a:t>
            </a:r>
            <a:endParaRPr lang="en-GB" sz="2800" b="1" dirty="0">
              <a:solidFill>
                <a:srgbClr val="0070C0"/>
              </a:solidFill>
              <a:ea typeface="Calibri Light"/>
              <a:cs typeface="Calibri Light"/>
            </a:endParaRP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1078332759"/>
              </p:ext>
            </p:extLst>
          </p:nvPr>
        </p:nvGraphicFramePr>
        <p:xfrm>
          <a:off x="180513" y="845891"/>
          <a:ext cx="11875137" cy="5528276"/>
        </p:xfrm>
        <a:graphic>
          <a:graphicData uri="http://schemas.openxmlformats.org/drawingml/2006/table">
            <a:tbl>
              <a:tblPr firstRow="1" bandRow="1">
                <a:tableStyleId>{5C22544A-7EE6-4342-B048-85BDC9FD1C3A}</a:tableStyleId>
              </a:tblPr>
              <a:tblGrid>
                <a:gridCol w="11875137">
                  <a:extLst>
                    <a:ext uri="{9D8B030D-6E8A-4147-A177-3AD203B41FA5}">
                      <a16:colId xmlns:a16="http://schemas.microsoft.com/office/drawing/2014/main" val="2028999251"/>
                    </a:ext>
                  </a:extLst>
                </a:gridCol>
              </a:tblGrid>
              <a:tr h="391393">
                <a:tc>
                  <a:txBody>
                    <a:bodyPr/>
                    <a:lstStyle/>
                    <a:p>
                      <a:r>
                        <a:rPr lang="en-GB"/>
                        <a:t>Environmental Resources for healthcare professionals</a:t>
                      </a:r>
                    </a:p>
                  </a:txBody>
                  <a:tcPr/>
                </a:tc>
                <a:extLst>
                  <a:ext uri="{0D108BD9-81ED-4DB2-BD59-A6C34878D82A}">
                    <a16:rowId xmlns:a16="http://schemas.microsoft.com/office/drawing/2014/main" val="501100368"/>
                  </a:ext>
                </a:extLst>
              </a:tr>
              <a:tr h="343528">
                <a:tc>
                  <a:txBody>
                    <a:bodyPr/>
                    <a:lstStyle/>
                    <a:p>
                      <a:r>
                        <a:rPr lang="en-GB" sz="1400" u="sng">
                          <a:hlinkClick r:id="rId3"/>
                        </a:rPr>
                        <a:t>Manage Medicines app</a:t>
                      </a:r>
                      <a:endParaRPr lang="en-GB" sz="1400" u="sng">
                        <a:hlinkClick r:id="rId4"/>
                      </a:endParaRPr>
                    </a:p>
                  </a:txBody>
                  <a:tcPr>
                    <a:solidFill>
                      <a:schemeClr val="bg2"/>
                    </a:solidFill>
                  </a:tcPr>
                </a:tc>
                <a:extLst>
                  <a:ext uri="{0D108BD9-81ED-4DB2-BD59-A6C34878D82A}">
                    <a16:rowId xmlns:a16="http://schemas.microsoft.com/office/drawing/2014/main" val="2330370821"/>
                  </a:ext>
                </a:extLst>
              </a:tr>
              <a:tr h="1698562">
                <a:tc>
                  <a:txBody>
                    <a:bodyPr/>
                    <a:lstStyle/>
                    <a:p>
                      <a:pPr marL="0" marR="0" lvl="0" indent="0" algn="l" rtl="0" eaLnBrk="1" fontAlgn="auto" latinLnBrk="0" hangingPunct="1">
                        <a:lnSpc>
                          <a:spcPct val="100000"/>
                        </a:lnSpc>
                        <a:spcBef>
                          <a:spcPts val="0"/>
                        </a:spcBef>
                        <a:spcAft>
                          <a:spcPts val="0"/>
                        </a:spcAft>
                        <a:buClrTx/>
                        <a:buSzTx/>
                        <a:buFontTx/>
                        <a:buNone/>
                      </a:pPr>
                      <a:r>
                        <a:rPr lang="en-GB" sz="1400" b="0" i="0" u="none" strike="noStrike" kern="1200" noProof="0">
                          <a:solidFill>
                            <a:schemeClr val="dk1"/>
                          </a:solidFill>
                          <a:effectLst/>
                          <a:latin typeface="Calibri"/>
                        </a:rPr>
                        <a:t>Greener practice has a toolkit designed to help UK general practices improve asthma outcomes whilst also reducing carbon emissions. It contains step-by-step Quality Improvement (QI) projects. Project resources include downloadable searches, educational videos, templates and patient information.</a:t>
                      </a:r>
                      <a:endParaRPr lang="en-US" sz="1400" b="0" i="0" u="none" strike="noStrike" kern="1200" noProof="0">
                        <a:solidFill>
                          <a:srgbClr val="000000"/>
                        </a:solidFill>
                        <a:effectLst/>
                        <a:latin typeface="Calibri"/>
                      </a:endParaRPr>
                    </a:p>
                    <a:p>
                      <a:pPr lvl="0">
                        <a:buNone/>
                      </a:pPr>
                      <a:r>
                        <a:rPr lang="en-GB" sz="1400" b="0" i="0" u="sng" strike="noStrike" kern="1200" noProof="0">
                          <a:solidFill>
                            <a:schemeClr val="dk1"/>
                          </a:solidFill>
                          <a:effectLst/>
                          <a:latin typeface="Calibri"/>
                          <a:hlinkClick r:id="rId5"/>
                        </a:rPr>
                        <a:t>Greener practice guide for healthcare professionals on reducing carbon footprint of inhaler prescribing</a:t>
                      </a:r>
                      <a:r>
                        <a:rPr lang="en-GB" sz="1400" b="0" i="0" u="none" strike="noStrike" kern="1200" noProof="0">
                          <a:solidFill>
                            <a:schemeClr val="dk1"/>
                          </a:solidFill>
                          <a:effectLst/>
                          <a:latin typeface="Calibri"/>
                        </a:rPr>
                        <a:t>.</a:t>
                      </a:r>
                    </a:p>
                    <a:p>
                      <a:pPr lvl="0">
                        <a:buNone/>
                      </a:pPr>
                      <a:endParaRPr lang="en-GB" sz="1400" b="0" i="0" u="none" strike="noStrike" kern="1200" noProof="0">
                        <a:solidFill>
                          <a:schemeClr val="dk1"/>
                        </a:solidFill>
                        <a:effectLst/>
                        <a:latin typeface="Calibri"/>
                      </a:endParaRPr>
                    </a:p>
                    <a:p>
                      <a:pPr lvl="0">
                        <a:buNone/>
                      </a:pPr>
                      <a:r>
                        <a:rPr lang="en-GB" sz="1400" b="0" i="0" u="none" strike="noStrike" kern="1200" noProof="0">
                          <a:solidFill>
                            <a:schemeClr val="dk1"/>
                          </a:solidFill>
                          <a:effectLst/>
                          <a:latin typeface="Calibri"/>
                          <a:hlinkClick r:id="rId6"/>
                        </a:rPr>
                        <a:t>Educational videos</a:t>
                      </a:r>
                      <a:r>
                        <a:rPr lang="en-GB" sz="1400" b="0" i="0" u="none" strike="noStrike" kern="1200" noProof="0">
                          <a:solidFill>
                            <a:schemeClr val="dk1"/>
                          </a:solidFill>
                          <a:effectLst/>
                          <a:latin typeface="Calibri"/>
                        </a:rPr>
                        <a:t> for healthcare professionals are available regarding symptom control  and environmental issues .</a:t>
                      </a:r>
                    </a:p>
                    <a:p>
                      <a:pPr lvl="0">
                        <a:buNone/>
                      </a:pPr>
                      <a:endParaRPr lang="en-GB" sz="1400" b="0" i="0" u="none" strike="noStrike" kern="1200" noProof="0">
                        <a:solidFill>
                          <a:schemeClr val="dk1"/>
                        </a:solidFill>
                        <a:effectLst/>
                        <a:latin typeface="Calibri"/>
                      </a:endParaRPr>
                    </a:p>
                    <a:p>
                      <a:pPr lvl="0">
                        <a:buNone/>
                      </a:pPr>
                      <a:r>
                        <a:rPr lang="en-GB" sz="1400" b="0" i="0" u="none" strike="noStrike" kern="1200" noProof="0">
                          <a:solidFill>
                            <a:schemeClr val="dk1"/>
                          </a:solidFill>
                          <a:effectLst/>
                          <a:latin typeface="Calibri"/>
                        </a:rPr>
                        <a:t>As asthma conversation tool assists healthcare professionals with asthma reviews.  </a:t>
                      </a:r>
                      <a:r>
                        <a:rPr lang="en-GB" sz="1400" b="0" i="0" u="none" strike="noStrike" noProof="0">
                          <a:hlinkClick r:id="rId7"/>
                        </a:rPr>
                        <a:t>Greener Practice Optimising asthma reviews </a:t>
                      </a:r>
                      <a:endParaRPr lang="en-GB" sz="1400" b="0" i="0" u="none" strike="noStrike" kern="1200" noProof="0">
                        <a:solidFill>
                          <a:schemeClr val="dk1"/>
                        </a:solidFill>
                        <a:effectLst/>
                        <a:latin typeface="Calibri"/>
                      </a:endParaRPr>
                    </a:p>
                  </a:txBody>
                  <a:tcPr/>
                </a:tc>
                <a:extLst>
                  <a:ext uri="{0D108BD9-81ED-4DB2-BD59-A6C34878D82A}">
                    <a16:rowId xmlns:a16="http://schemas.microsoft.com/office/drawing/2014/main" val="9818300"/>
                  </a:ext>
                </a:extLst>
              </a:tr>
              <a:tr h="554474">
                <a:tc>
                  <a:txBody>
                    <a:bodyPr/>
                    <a:lstStyle/>
                    <a:p>
                      <a:pPr marL="0" marR="0" lvl="0" indent="0" algn="l">
                        <a:lnSpc>
                          <a:spcPct val="100000"/>
                        </a:lnSpc>
                        <a:spcBef>
                          <a:spcPts val="0"/>
                        </a:spcBef>
                        <a:spcAft>
                          <a:spcPts val="0"/>
                        </a:spcAft>
                        <a:buNone/>
                      </a:pPr>
                      <a:r>
                        <a:rPr lang="en-GB" sz="1400" b="0" i="0" u="none" strike="noStrike" kern="1200" noProof="0" err="1">
                          <a:solidFill>
                            <a:schemeClr val="dk1"/>
                          </a:solidFill>
                          <a:effectLst/>
                          <a:latin typeface="Calibri"/>
                        </a:rPr>
                        <a:t>PRESQipp</a:t>
                      </a:r>
                      <a:r>
                        <a:rPr lang="en-GB" sz="1400" b="0" i="0" u="none" strike="noStrike" kern="1200" noProof="0">
                          <a:solidFill>
                            <a:schemeClr val="dk1"/>
                          </a:solidFill>
                          <a:effectLst/>
                          <a:latin typeface="Calibri"/>
                        </a:rPr>
                        <a:t> </a:t>
                      </a:r>
                      <a:r>
                        <a:rPr lang="en-GB" sz="1400" b="0" i="0" u="none" strike="noStrike" kern="1200" noProof="0">
                          <a:solidFill>
                            <a:srgbClr val="0563C1"/>
                          </a:solidFill>
                          <a:effectLst/>
                          <a:latin typeface="Calibri"/>
                          <a:hlinkClick r:id="rId8"/>
                        </a:rPr>
                        <a:t>Respiratory care | PrescQIPP C.I.C</a:t>
                      </a:r>
                      <a:endParaRPr lang="en-GB" sz="1400" b="0" i="0" u="none" strike="noStrike" kern="1200" noProof="0">
                        <a:solidFill>
                          <a:srgbClr val="0563C1"/>
                        </a:solidFill>
                        <a:effectLst/>
                        <a:latin typeface="Calibri"/>
                      </a:endParaRPr>
                    </a:p>
                    <a:p>
                      <a:pPr marL="0" marR="0" lvl="0" indent="0" algn="l">
                        <a:lnSpc>
                          <a:spcPct val="100000"/>
                        </a:lnSpc>
                        <a:spcBef>
                          <a:spcPts val="0"/>
                        </a:spcBef>
                        <a:spcAft>
                          <a:spcPts val="0"/>
                        </a:spcAft>
                        <a:buNone/>
                      </a:pPr>
                      <a:endParaRPr lang="en-GB" sz="1400" b="0" i="0" u="none" strike="noStrike" kern="1200" noProof="0">
                        <a:solidFill>
                          <a:srgbClr val="0563C1"/>
                        </a:solidFill>
                        <a:effectLst/>
                        <a:latin typeface="Calibri"/>
                      </a:endParaRPr>
                    </a:p>
                  </a:txBody>
                  <a:tcPr/>
                </a:tc>
                <a:extLst>
                  <a:ext uri="{0D108BD9-81ED-4DB2-BD59-A6C34878D82A}">
                    <a16:rowId xmlns:a16="http://schemas.microsoft.com/office/drawing/2014/main" val="1800094471"/>
                  </a:ext>
                </a:extLst>
              </a:tr>
              <a:tr h="1011503">
                <a:tc>
                  <a:txBody>
                    <a:bodyPr/>
                    <a:lstStyle/>
                    <a:p>
                      <a:pPr lvl="0">
                        <a:buNone/>
                      </a:pPr>
                      <a:r>
                        <a:rPr lang="en-GB" sz="1400" b="0" i="0" u="none" strike="noStrike" noProof="0">
                          <a:solidFill>
                            <a:schemeClr val="dk1"/>
                          </a:solidFill>
                          <a:latin typeface="Calibri"/>
                        </a:rPr>
                        <a:t>The Royal College of General Practitioners (RCGP) Green Impact for Health toolkit has been developed and can help any general practice improve their sustainability and environmental impact; reduce their harmful impact on planetary health, the risks of climate change and reduce their practice expenses. It answers the question – ‘What can we do in our practice?’ and covers many aspects, including prescribing of inhalers. </a:t>
                      </a:r>
                      <a:endParaRPr lang="en-GB" sz="1400" b="0" i="0" u="none" strike="noStrike" noProof="0">
                        <a:solidFill>
                          <a:srgbClr val="000000"/>
                        </a:solidFill>
                        <a:latin typeface="Calibri"/>
                      </a:endParaRPr>
                    </a:p>
                    <a:p>
                      <a:pPr lvl="0">
                        <a:buNone/>
                      </a:pPr>
                      <a:r>
                        <a:rPr lang="en-GB" sz="1400" b="0" i="0" u="sng" strike="noStrike" noProof="0">
                          <a:solidFill>
                            <a:schemeClr val="dk1"/>
                          </a:solidFill>
                          <a:latin typeface="Calibri"/>
                          <a:hlinkClick r:id="rId9"/>
                        </a:rPr>
                        <a:t>RCGP green impact for health</a:t>
                      </a:r>
                      <a:endParaRPr lang="en-GB"/>
                    </a:p>
                  </a:txBody>
                  <a:tcPr/>
                </a:tc>
                <a:extLst>
                  <a:ext uri="{0D108BD9-81ED-4DB2-BD59-A6C34878D82A}">
                    <a16:rowId xmlns:a16="http://schemas.microsoft.com/office/drawing/2014/main" val="813699013"/>
                  </a:ext>
                </a:extLst>
              </a:tr>
              <a:tr h="326161">
                <a:tc>
                  <a:txBody>
                    <a:bodyPr/>
                    <a:lstStyle/>
                    <a:p>
                      <a:pPr lvl="0">
                        <a:buNone/>
                      </a:pPr>
                      <a:r>
                        <a:rPr lang="en-GB" sz="1400" b="0" i="0" u="none" strike="noStrike" kern="1200" noProof="0">
                          <a:solidFill>
                            <a:schemeClr val="dk1"/>
                          </a:solidFill>
                          <a:effectLst/>
                          <a:latin typeface="Calibri"/>
                        </a:rPr>
                        <a:t>PCRS </a:t>
                      </a:r>
                      <a:r>
                        <a:rPr lang="en-GB" sz="1400" b="0" i="0" u="none" strike="noStrike" kern="1200" noProof="0">
                          <a:solidFill>
                            <a:srgbClr val="0563C1"/>
                          </a:solidFill>
                          <a:effectLst/>
                          <a:latin typeface="Calibri"/>
                          <a:hlinkClick r:id="rId10"/>
                        </a:rPr>
                        <a:t>Greener Healthcare | Primary Care Respiratory Society (pcrs-uk.org)</a:t>
                      </a:r>
                      <a:endParaRPr lang="en-US"/>
                    </a:p>
                  </a:txBody>
                  <a:tcPr>
                    <a:solidFill>
                      <a:schemeClr val="bg2"/>
                    </a:solidFill>
                  </a:tcPr>
                </a:tc>
                <a:extLst>
                  <a:ext uri="{0D108BD9-81ED-4DB2-BD59-A6C34878D82A}">
                    <a16:rowId xmlns:a16="http://schemas.microsoft.com/office/drawing/2014/main" val="2787458377"/>
                  </a:ext>
                </a:extLst>
              </a:tr>
              <a:tr h="419869">
                <a:tc>
                  <a:txBody>
                    <a:bodyPr/>
                    <a:lstStyle/>
                    <a:p>
                      <a:pPr marL="0" lvl="0" indent="0" algn="l">
                        <a:lnSpc>
                          <a:spcPct val="100000"/>
                        </a:lnSpc>
                        <a:spcBef>
                          <a:spcPts val="0"/>
                        </a:spcBef>
                        <a:spcAft>
                          <a:spcPts val="0"/>
                        </a:spcAft>
                        <a:buNone/>
                      </a:pPr>
                      <a:r>
                        <a:rPr lang="en-GB" sz="1400" b="0" i="0" u="sng" strike="noStrike" kern="1200" noProof="0">
                          <a:solidFill>
                            <a:schemeClr val="dk1"/>
                          </a:solidFill>
                          <a:effectLst/>
                          <a:latin typeface="Calibri"/>
                          <a:hlinkClick r:id="rId11">
                            <a:extLst>
                              <a:ext uri="{A12FA001-AC4F-418D-AE19-62706E023703}">
                                <ahyp:hlinkClr xmlns:ahyp="http://schemas.microsoft.com/office/drawing/2018/hyperlinkcolor" val="tx"/>
                              </a:ext>
                            </a:extLst>
                          </a:hlinkClick>
                        </a:rPr>
                        <a:t>Asthma + Lung UK</a:t>
                      </a:r>
                      <a:r>
                        <a:rPr lang="en-GB" sz="1400" b="0" i="0" u="sng" strike="noStrike" kern="1200" noProof="0">
                          <a:solidFill>
                            <a:schemeClr val="dk1"/>
                          </a:solidFill>
                          <a:effectLst/>
                          <a:latin typeface="Calibri"/>
                          <a:hlinkClick r:id="rId11"/>
                        </a:rPr>
                        <a:t>  - how inhalers affect the environment</a:t>
                      </a:r>
                      <a:endParaRPr lang="en-US">
                        <a:hlinkClick r:id="rId11">
                          <a:extLst>
                            <a:ext uri="{A12FA001-AC4F-418D-AE19-62706E023703}">
                              <ahyp:hlinkClr xmlns:ahyp="http://schemas.microsoft.com/office/drawing/2018/hyperlinkcolor" val="tx"/>
                            </a:ext>
                          </a:extLst>
                        </a:hlinkClick>
                      </a:endParaRPr>
                    </a:p>
                  </a:txBody>
                  <a:tcPr>
                    <a:solidFill>
                      <a:schemeClr val="bg2"/>
                    </a:solidFill>
                  </a:tcPr>
                </a:tc>
                <a:extLst>
                  <a:ext uri="{0D108BD9-81ED-4DB2-BD59-A6C34878D82A}">
                    <a16:rowId xmlns:a16="http://schemas.microsoft.com/office/drawing/2014/main" val="1734828611"/>
                  </a:ext>
                </a:extLst>
              </a:tr>
              <a:tr h="782786">
                <a:tc>
                  <a:txBody>
                    <a:bodyPr/>
                    <a:lstStyle/>
                    <a:p>
                      <a:pPr lvl="0">
                        <a:buNone/>
                      </a:pPr>
                      <a:r>
                        <a:rPr lang="en-GB" sz="1400" b="0" i="0" u="none" strike="noStrike" noProof="0" dirty="0">
                          <a:solidFill>
                            <a:schemeClr val="dk1"/>
                          </a:solidFill>
                          <a:latin typeface="Calibri"/>
                        </a:rPr>
                        <a:t>The Centre for Sustainable Healthcare (CSH) offers strategic input and consultancy on sustainable healthcare research and practice to national and local programmes. There is a CSH Sustainable Respiratory Care Network with many resources and projects shared.  </a:t>
                      </a:r>
                      <a:endParaRPr lang="en-US" sz="1400" b="0" i="0" u="none" strike="noStrike" noProof="0" dirty="0">
                        <a:solidFill>
                          <a:srgbClr val="000000"/>
                        </a:solidFill>
                        <a:latin typeface="Calibri"/>
                      </a:endParaRPr>
                    </a:p>
                    <a:p>
                      <a:pPr lvl="0">
                        <a:buNone/>
                      </a:pPr>
                      <a:r>
                        <a:rPr lang="en-GB" sz="1400" b="0" i="0" u="sng" strike="noStrike" noProof="0" dirty="0">
                          <a:solidFill>
                            <a:schemeClr val="dk1"/>
                          </a:solidFill>
                          <a:latin typeface="Calibri"/>
                          <a:hlinkClick r:id="rId12"/>
                        </a:rPr>
                        <a:t>Sustainable Respiratory Care resources</a:t>
                      </a:r>
                      <a:r>
                        <a:rPr lang="en-GB" sz="1400" b="0" i="0" u="none" strike="noStrike" noProof="0" dirty="0">
                          <a:solidFill>
                            <a:schemeClr val="dk1"/>
                          </a:solidFill>
                          <a:latin typeface="Calibri"/>
                        </a:rPr>
                        <a:t> </a:t>
                      </a:r>
                      <a:endParaRPr lang="en-GB" dirty="0"/>
                    </a:p>
                  </a:txBody>
                  <a:tcPr/>
                </a:tc>
                <a:extLst>
                  <a:ext uri="{0D108BD9-81ED-4DB2-BD59-A6C34878D82A}">
                    <a16:rowId xmlns:a16="http://schemas.microsoft.com/office/drawing/2014/main" val="2267289692"/>
                  </a:ext>
                </a:extLst>
              </a:tr>
            </a:tbl>
          </a:graphicData>
        </a:graphic>
      </p:graphicFrame>
      <p:sp>
        <p:nvSpPr>
          <p:cNvPr id="3" name="TextBox 2">
            <a:hlinkClick r:id="rId13" action="ppaction://hlinksldjump"/>
            <a:extLst>
              <a:ext uri="{FF2B5EF4-FFF2-40B4-BE49-F238E27FC236}">
                <a16:creationId xmlns:a16="http://schemas.microsoft.com/office/drawing/2014/main" id="{8926746B-E9E0-A135-D291-00BBC3F19460}"/>
              </a:ext>
            </a:extLst>
          </p:cNvPr>
          <p:cNvSpPr txBox="1"/>
          <p:nvPr/>
        </p:nvSpPr>
        <p:spPr>
          <a:xfrm>
            <a:off x="9863091" y="6374167"/>
            <a:ext cx="2148396" cy="276999"/>
          </a:xfrm>
          <a:prstGeom prst="rect">
            <a:avLst/>
          </a:prstGeom>
          <a:noFill/>
        </p:spPr>
        <p:txBody>
          <a:bodyPr wrap="square" rtlCol="0">
            <a:spAutoFit/>
          </a:bodyPr>
          <a:lstStyle/>
          <a:p>
            <a:r>
              <a:rPr lang="en-GB" sz="1200">
                <a:solidFill>
                  <a:schemeClr val="accent1">
                    <a:lumMod val="75000"/>
                  </a:schemeClr>
                </a:solidFill>
                <a:hlinkClick r:id="rId14" action="ppaction://hlinksldjump"/>
              </a:rPr>
              <a:t>Return</a:t>
            </a:r>
            <a:r>
              <a:rPr lang="en-GB" sz="1200">
                <a:solidFill>
                  <a:schemeClr val="accent1">
                    <a:lumMod val="75000"/>
                  </a:schemeClr>
                </a:solidFill>
              </a:rPr>
              <a:t> to Actions</a:t>
            </a:r>
          </a:p>
        </p:txBody>
      </p:sp>
    </p:spTree>
    <p:extLst>
      <p:ext uri="{BB962C8B-B14F-4D97-AF65-F5344CB8AC3E}">
        <p14:creationId xmlns:p14="http://schemas.microsoft.com/office/powerpoint/2010/main" val="40863887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203054" y="51052"/>
            <a:ext cx="8392635" cy="454975"/>
          </a:xfrm>
        </p:spPr>
        <p:txBody>
          <a:bodyPr>
            <a:noAutofit/>
          </a:bodyPr>
          <a:lstStyle/>
          <a:p>
            <a:r>
              <a:rPr lang="en-GB" sz="2800" b="1" dirty="0">
                <a:solidFill>
                  <a:srgbClr val="0070C0"/>
                </a:solidFill>
              </a:rPr>
              <a:t>Core Resources for people with respiratory conditions</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4086477221"/>
              </p:ext>
            </p:extLst>
          </p:nvPr>
        </p:nvGraphicFramePr>
        <p:xfrm>
          <a:off x="76938" y="506027"/>
          <a:ext cx="11912007" cy="5966692"/>
        </p:xfrm>
        <a:graphic>
          <a:graphicData uri="http://schemas.openxmlformats.org/drawingml/2006/table">
            <a:tbl>
              <a:tblPr firstRow="1" bandRow="1">
                <a:tableStyleId>{5C22544A-7EE6-4342-B048-85BDC9FD1C3A}</a:tableStyleId>
              </a:tblPr>
              <a:tblGrid>
                <a:gridCol w="11912007">
                  <a:extLst>
                    <a:ext uri="{9D8B030D-6E8A-4147-A177-3AD203B41FA5}">
                      <a16:colId xmlns:a16="http://schemas.microsoft.com/office/drawing/2014/main" val="2028999251"/>
                    </a:ext>
                  </a:extLst>
                </a:gridCol>
              </a:tblGrid>
              <a:tr h="350934">
                <a:tc>
                  <a:txBody>
                    <a:bodyPr/>
                    <a:lstStyle/>
                    <a:p>
                      <a:r>
                        <a:rPr lang="en-GB" sz="1600"/>
                        <a:t>Asthma</a:t>
                      </a:r>
                      <a:endParaRPr lang="en-US"/>
                    </a:p>
                  </a:txBody>
                  <a:tcPr/>
                </a:tc>
                <a:extLst>
                  <a:ext uri="{0D108BD9-81ED-4DB2-BD59-A6C34878D82A}">
                    <a16:rowId xmlns:a16="http://schemas.microsoft.com/office/drawing/2014/main" val="501100368"/>
                  </a:ext>
                </a:extLst>
              </a:tr>
              <a:tr h="1334952">
                <a:tc>
                  <a:txBody>
                    <a:bodyPr/>
                    <a:lstStyle/>
                    <a:p>
                      <a:pPr lvl="0">
                        <a:buNone/>
                      </a:pPr>
                      <a:r>
                        <a:rPr lang="en-GB" sz="1400" b="1" i="0" u="none" strike="noStrike" noProof="0" dirty="0">
                          <a:solidFill>
                            <a:schemeClr val="dk1"/>
                          </a:solidFill>
                          <a:latin typeface="Calibri"/>
                        </a:rPr>
                        <a:t>Diagnosis: </a:t>
                      </a:r>
                    </a:p>
                    <a:p>
                      <a:pPr lvl="0">
                        <a:buNone/>
                      </a:pPr>
                      <a:r>
                        <a:rPr lang="en-GB" sz="1400" b="0" i="0" u="none" strike="noStrike" noProof="0" dirty="0">
                          <a:hlinkClick r:id="rId3"/>
                        </a:rPr>
                        <a:t>Diagnosing asthma | Asthma + Lung UK </a:t>
                      </a:r>
                      <a:endParaRPr lang="en-GB" dirty="0"/>
                    </a:p>
                    <a:p>
                      <a:pPr lvl="0">
                        <a:buNone/>
                      </a:pPr>
                      <a:r>
                        <a:rPr lang="en-GB" sz="1400" b="0" i="0" u="none" strike="noStrike" noProof="0" dirty="0">
                          <a:hlinkClick r:id="rId4"/>
                        </a:rPr>
                        <a:t>NHS inform : asthma diagnosis </a:t>
                      </a:r>
                      <a:endParaRPr lang="en-GB" dirty="0"/>
                    </a:p>
                    <a:p>
                      <a:pPr lvl="0">
                        <a:buNone/>
                      </a:pPr>
                      <a:r>
                        <a:rPr lang="en-GB" sz="1400" b="0" i="0" u="none" strike="noStrike" noProof="0" dirty="0">
                          <a:latin typeface="Calibri"/>
                          <a:hlinkClick r:id="rId5"/>
                        </a:rPr>
                        <a:t>Peak flow | Asthma + Lung UK</a:t>
                      </a:r>
                      <a:endParaRPr lang="en-GB" dirty="0"/>
                    </a:p>
                    <a:p>
                      <a:pPr lvl="0">
                        <a:buNone/>
                      </a:pPr>
                      <a:r>
                        <a:rPr lang="en-GB" sz="1400" b="0" i="0" u="none" strike="noStrike" noProof="0" dirty="0">
                          <a:latin typeface="Calibri"/>
                        </a:rPr>
                        <a:t> </a:t>
                      </a:r>
                      <a:r>
                        <a:rPr lang="en-GB" sz="1400" b="0" i="0" u="none" strike="noStrike" noProof="0" dirty="0">
                          <a:solidFill>
                            <a:srgbClr val="000000"/>
                          </a:solidFill>
                          <a:latin typeface="Calibri"/>
                          <a:hlinkClick r:id="rId5"/>
                        </a:rPr>
                        <a:t>Asthma+ Lung UK-symptoms-tests-peak-flow</a:t>
                      </a:r>
                      <a:endParaRPr lang="en-GB" sz="1400" dirty="0">
                        <a:latin typeface="Calibri"/>
                      </a:endParaRPr>
                    </a:p>
                    <a:p>
                      <a:pPr lvl="0">
                        <a:buNone/>
                      </a:pPr>
                      <a:r>
                        <a:rPr lang="en-GB" sz="1400" b="0" i="0" u="none" strike="noStrike" noProof="0" dirty="0">
                          <a:solidFill>
                            <a:srgbClr val="000000"/>
                          </a:solidFill>
                          <a:latin typeface="Calibri"/>
                          <a:hlinkClick r:id="rId6"/>
                        </a:rPr>
                        <a:t>Asthma + Lung UK-/tests/spirometry</a:t>
                      </a:r>
                      <a:r>
                        <a:rPr lang="en-GB" sz="1400" b="0" i="0" u="none" strike="noStrike" noProof="0" dirty="0">
                          <a:solidFill>
                            <a:srgbClr val="000000"/>
                          </a:solidFill>
                          <a:latin typeface="Calibri"/>
                        </a:rPr>
                        <a:t> </a:t>
                      </a:r>
                      <a:endParaRPr lang="en-GB" sz="900" b="0" i="0" u="none" strike="noStrike" noProof="0" dirty="0">
                        <a:solidFill>
                          <a:srgbClr val="000000"/>
                        </a:solidFill>
                        <a:latin typeface="Segoe UI"/>
                      </a:endParaRPr>
                    </a:p>
                  </a:txBody>
                  <a:tcPr/>
                </a:tc>
                <a:extLst>
                  <a:ext uri="{0D108BD9-81ED-4DB2-BD59-A6C34878D82A}">
                    <a16:rowId xmlns:a16="http://schemas.microsoft.com/office/drawing/2014/main" val="2949609610"/>
                  </a:ext>
                </a:extLst>
              </a:tr>
              <a:tr h="1185375">
                <a:tc>
                  <a:txBody>
                    <a:bodyPr/>
                    <a:lstStyle/>
                    <a:p>
                      <a:pPr lvl="0">
                        <a:buNone/>
                      </a:pPr>
                      <a:r>
                        <a:rPr lang="en-GB" sz="1400" b="1" i="0" u="none" strike="noStrike" noProof="0" dirty="0">
                          <a:solidFill>
                            <a:schemeClr val="dk1"/>
                          </a:solidFill>
                          <a:latin typeface="Calibri"/>
                        </a:rPr>
                        <a:t>Information on condition:   </a:t>
                      </a:r>
                      <a:r>
                        <a:rPr lang="en-GB" sz="1400" b="0" i="0" u="none" strike="noStrike" noProof="0" dirty="0">
                          <a:hlinkClick r:id="rId7"/>
                        </a:rPr>
                        <a:t>Asthma | Asthma + Lung UK </a:t>
                      </a:r>
                      <a:endParaRPr lang="en-US" dirty="0"/>
                    </a:p>
                    <a:p>
                      <a:pPr lvl="0">
                        <a:buNone/>
                      </a:pPr>
                      <a:r>
                        <a:rPr lang="en-GB" sz="1400" b="0" i="0" u="none" strike="noStrike" noProof="0" dirty="0">
                          <a:solidFill>
                            <a:srgbClr val="0563C1"/>
                          </a:solidFill>
                          <a:latin typeface="Calibri"/>
                          <a:hlinkClick r:id="rId8"/>
                        </a:rPr>
                        <a:t>Asthma - Chest Heart &amp; Stroke Scotland</a:t>
                      </a:r>
                      <a:r>
                        <a:rPr lang="en-GB" sz="1400" b="0" i="0" u="none" strike="noStrike" noProof="0" dirty="0"/>
                        <a:t>     </a:t>
                      </a:r>
                    </a:p>
                    <a:p>
                      <a:pPr lvl="0">
                        <a:buNone/>
                      </a:pPr>
                      <a:r>
                        <a:rPr lang="en-GB" sz="1400" b="0" i="0" u="none" strike="noStrike" noProof="0" dirty="0">
                          <a:latin typeface="Calibri"/>
                          <a:hlinkClick r:id="rId9"/>
                        </a:rPr>
                        <a:t>What is asthma? | My Lungs My Life</a:t>
                      </a:r>
                    </a:p>
                    <a:p>
                      <a:pPr lvl="0">
                        <a:buNone/>
                      </a:pPr>
                      <a:r>
                        <a:rPr lang="en-GB" sz="1400" b="0" i="0" u="none" strike="noStrike" noProof="0" dirty="0">
                          <a:hlinkClick r:id="rId10"/>
                        </a:rPr>
                        <a:t>Greener practice video- What is asthma and how to treat it</a:t>
                      </a:r>
                      <a:r>
                        <a:rPr lang="en-GB" sz="1400" b="0" i="0" u="none" strike="noStrike" noProof="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kern="1200" noProof="0" dirty="0">
                          <a:solidFill>
                            <a:schemeClr val="dk1"/>
                          </a:solidFill>
                          <a:effectLst/>
                          <a:latin typeface="+mn-lt"/>
                          <a:hlinkClick r:id="rId11"/>
                        </a:rPr>
                        <a:t>Asthma and Allergy foundation</a:t>
                      </a:r>
                      <a:r>
                        <a:rPr lang="en-GB" sz="1400" b="0" i="0" u="none" strike="noStrike" kern="1200" noProof="0" dirty="0">
                          <a:solidFill>
                            <a:schemeClr val="dk1"/>
                          </a:solidFill>
                          <a:effectLst/>
                          <a:latin typeface="+mn-lt"/>
                        </a:rPr>
                        <a:t> </a:t>
                      </a:r>
                      <a:endParaRPr lang="en-US" sz="1400" dirty="0"/>
                    </a:p>
                  </a:txBody>
                  <a:tcPr>
                    <a:solidFill>
                      <a:schemeClr val="bg2"/>
                    </a:solidFill>
                  </a:tcPr>
                </a:tc>
                <a:extLst>
                  <a:ext uri="{0D108BD9-81ED-4DB2-BD59-A6C34878D82A}">
                    <a16:rowId xmlns:a16="http://schemas.microsoft.com/office/drawing/2014/main" val="197927309"/>
                  </a:ext>
                </a:extLst>
              </a:tr>
              <a:tr h="3058783">
                <a:tc>
                  <a:txBody>
                    <a:bodyPr/>
                    <a:lstStyle/>
                    <a:p>
                      <a:pPr lvl="0">
                        <a:buNone/>
                      </a:pPr>
                      <a:r>
                        <a:rPr lang="en-GB" sz="1400" b="1" i="0" u="none" strike="noStrike" noProof="0" dirty="0">
                          <a:solidFill>
                            <a:schemeClr val="dk1"/>
                          </a:solidFill>
                          <a:latin typeface="Calibri"/>
                        </a:rPr>
                        <a:t>Asthma Management:  </a:t>
                      </a:r>
                      <a:r>
                        <a:rPr lang="en-GB" sz="1400" b="0" i="0" u="none" strike="noStrike" noProof="0" dirty="0">
                          <a:hlinkClick r:id="rId12"/>
                        </a:rPr>
                        <a:t>Medications| My Lungs My Life</a:t>
                      </a:r>
                      <a:r>
                        <a:rPr lang="en-GB" sz="1400" b="1" i="0" u="none" strike="noStrike" noProof="0" dirty="0">
                          <a:solidFill>
                            <a:schemeClr val="dk1"/>
                          </a:solidFill>
                          <a:latin typeface="Calibri"/>
                        </a:rPr>
                        <a:t>            </a:t>
                      </a:r>
                    </a:p>
                    <a:p>
                      <a:pPr lvl="0">
                        <a:buNone/>
                      </a:pPr>
                      <a:r>
                        <a:rPr lang="en-GB" sz="1400" b="0" i="0" u="none" strike="noStrike" noProof="0" dirty="0">
                          <a:hlinkClick r:id="rId13"/>
                        </a:rPr>
                        <a:t>Asthma treatments | Asthma + Lung UK</a:t>
                      </a:r>
                      <a:endParaRPr lang="en-GB" sz="1400" b="0" i="0" u="none" strike="noStrike"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u="sng" kern="1200" dirty="0">
                          <a:solidFill>
                            <a:schemeClr val="dk1"/>
                          </a:solidFill>
                          <a:effectLst/>
                          <a:latin typeface="+mn-lt"/>
                          <a:ea typeface="+mn-ea"/>
                          <a:cs typeface="+mn-cs"/>
                          <a:hlinkClick r:id="rId14"/>
                        </a:rPr>
                        <a:t>Rate your reliance</a:t>
                      </a:r>
                      <a:r>
                        <a:rPr lang="en-GB" sz="1400" kern="1200" dirty="0">
                          <a:solidFill>
                            <a:schemeClr val="dk1"/>
                          </a:solidFill>
                          <a:effectLst/>
                          <a:latin typeface="+mn-lt"/>
                          <a:ea typeface="+mn-ea"/>
                          <a:cs typeface="+mn-cs"/>
                        </a:rPr>
                        <a:t> - questionnaire to help assess reliance on SABA inhalers</a:t>
                      </a:r>
                      <a:endParaRPr lang="en-GB" sz="1400"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kern="1200" noProof="0" dirty="0">
                          <a:solidFill>
                            <a:srgbClr val="0563C1"/>
                          </a:solidFill>
                          <a:effectLst/>
                          <a:latin typeface="+mn-lt"/>
                          <a:hlinkClick r:id="rId15">
                            <a:extLst>
                              <a:ext uri="{A12FA001-AC4F-418D-AE19-62706E023703}">
                                <ahyp:hlinkClr xmlns:ahyp="http://schemas.microsoft.com/office/drawing/2018/hyperlinkcolor" val="tx"/>
                              </a:ext>
                            </a:extLst>
                          </a:hlinkClick>
                        </a:rPr>
                        <a:t>Asthma Slide Rule</a:t>
                      </a:r>
                      <a:r>
                        <a:rPr lang="en-GB" sz="1400" b="0" i="0" u="none" strike="noStrike" kern="1200" noProof="0" dirty="0">
                          <a:solidFill>
                            <a:srgbClr val="000000"/>
                          </a:solidFill>
                          <a:effectLst/>
                          <a:latin typeface="+mn-lt"/>
                        </a:rPr>
                        <a:t> Helps calculate the number of puffs per year in SABA inhalers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700" b="0" i="0" u="none" strike="noStrike" kern="1200" noProof="0" dirty="0">
                        <a:solidFill>
                          <a:srgbClr val="0563C1"/>
                        </a:solidFill>
                        <a:effectLst/>
                        <a:latin typeface="+mn-lt"/>
                      </a:endParaRPr>
                    </a:p>
                    <a:p>
                      <a:pPr lvl="0">
                        <a:buNone/>
                      </a:pPr>
                      <a:r>
                        <a:rPr lang="en-GB" sz="1400" b="1" i="0" u="none" strike="noStrike" noProof="0" dirty="0"/>
                        <a:t>Inhaler choice:    </a:t>
                      </a:r>
                      <a:r>
                        <a:rPr lang="en-GB" sz="1400" b="0" i="0" u="none" strike="noStrike" noProof="0" dirty="0">
                          <a:latin typeface="Calibri"/>
                          <a:hlinkClick r:id="rId16"/>
                        </a:rPr>
                        <a:t>Greener Practice video- inhaler device types for asthma</a:t>
                      </a:r>
                      <a:r>
                        <a:rPr lang="en-GB" sz="1400" b="1" i="0" u="none" strike="noStrike" noProof="0" dirty="0"/>
                        <a:t>   </a:t>
                      </a:r>
                    </a:p>
                    <a:p>
                      <a:pPr lvl="0">
                        <a:buNone/>
                      </a:pPr>
                      <a:r>
                        <a:rPr lang="en-GB" sz="1400" b="0" i="0" u="none" strike="noStrike" noProof="0" dirty="0">
                          <a:latin typeface="Calibri"/>
                          <a:hlinkClick r:id="rId17"/>
                        </a:rPr>
                        <a:t>SIGN/NICE Inhaler decision aid</a:t>
                      </a:r>
                      <a:endParaRPr lang="en-GB" sz="1400" b="0" i="0" u="none" strike="noStrike" noProof="0" dirty="0">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u="sng" strike="noStrike" kern="1200" noProof="0" dirty="0">
                          <a:solidFill>
                            <a:srgbClr val="0563C1"/>
                          </a:solidFill>
                          <a:effectLst/>
                          <a:latin typeface="+mn-lt"/>
                          <a:hlinkClick r:id="rId18"/>
                        </a:rPr>
                        <a:t>Manage Medicines app</a:t>
                      </a:r>
                      <a:r>
                        <a:rPr lang="en-GB" sz="1400" b="0" i="0" u="none" strike="noStrike" kern="1200" noProof="0" dirty="0">
                          <a:solidFill>
                            <a:srgbClr val="000000"/>
                          </a:solidFill>
                          <a:effectLst/>
                          <a:latin typeface="+mn-lt"/>
                        </a:rPr>
                        <a:t> -  Dry powder suitability selector</a:t>
                      </a:r>
                      <a:endParaRPr lang="en-GB" sz="1400" b="0" i="0" u="none" strike="noStrike" noProof="0" dirty="0">
                        <a:latin typeface="Calibri"/>
                      </a:endParaRPr>
                    </a:p>
                    <a:p>
                      <a:pPr lvl="0">
                        <a:buNone/>
                      </a:pPr>
                      <a:r>
                        <a:rPr lang="en-GB" sz="1400" b="1" i="0" u="none" strike="noStrike" noProof="0" dirty="0"/>
                        <a:t>Inhaler Technique:     </a:t>
                      </a:r>
                      <a:r>
                        <a:rPr lang="en-GB" sz="1400" b="0" i="0" u="none" strike="noStrike" noProof="0" dirty="0">
                          <a:latin typeface="Calibri"/>
                          <a:hlinkClick r:id="rId19"/>
                        </a:rPr>
                        <a:t>A practical guide to inhalers (Asthma) | My Lungs My Life</a:t>
                      </a:r>
                      <a:r>
                        <a:rPr lang="en-GB" sz="1400" b="1" i="0" u="none" strike="noStrike" noProof="0" dirty="0"/>
                        <a:t>  </a:t>
                      </a:r>
                    </a:p>
                    <a:p>
                      <a:pPr lvl="0">
                        <a:buNone/>
                      </a:pPr>
                      <a:r>
                        <a:rPr lang="en-GB" sz="1400" b="0" i="0" u="none" strike="noStrike" noProof="0" dirty="0">
                          <a:solidFill>
                            <a:srgbClr val="000000"/>
                          </a:solidFill>
                          <a:latin typeface="Calibri"/>
                          <a:hlinkClick r:id="rId20"/>
                        </a:rPr>
                        <a:t>Inhaler technique poster</a:t>
                      </a:r>
                      <a:r>
                        <a:rPr lang="en-GB" sz="1400" b="1" i="0" u="none" strike="noStrike" noProof="0" dirty="0"/>
                        <a:t>  </a:t>
                      </a:r>
                    </a:p>
                    <a:p>
                      <a:pPr lvl="0">
                        <a:buNone/>
                      </a:pPr>
                      <a:r>
                        <a:rPr lang="en-GB" sz="1400" b="0" i="0" u="none" strike="noStrike" noProof="0" dirty="0" err="1">
                          <a:latin typeface="Calibri"/>
                          <a:hlinkClick r:id="rId21"/>
                        </a:rPr>
                        <a:t>Asthma+Lung</a:t>
                      </a:r>
                      <a:r>
                        <a:rPr lang="en-GB" sz="1400" b="0" i="0" u="none" strike="noStrike" noProof="0" dirty="0">
                          <a:latin typeface="Calibri"/>
                          <a:hlinkClick r:id="rId21"/>
                        </a:rPr>
                        <a:t> UK inhaler-videos </a:t>
                      </a:r>
                      <a:endParaRPr lang="en-GB" sz="1400" b="0" i="0" u="none" strike="noStrike" noProof="0" dirty="0">
                        <a:latin typeface="Calibri"/>
                      </a:endParaRPr>
                    </a:p>
                    <a:p>
                      <a:pPr marL="0" marR="0" lvl="0" indent="0" algn="l" rtl="0" eaLnBrk="1" fontAlgn="auto" latinLnBrk="0" hangingPunct="1">
                        <a:lnSpc>
                          <a:spcPct val="100000"/>
                        </a:lnSpc>
                        <a:spcBef>
                          <a:spcPts val="0"/>
                        </a:spcBef>
                        <a:spcAft>
                          <a:spcPts val="0"/>
                        </a:spcAft>
                        <a:buClrTx/>
                        <a:buSzTx/>
                        <a:buFontTx/>
                        <a:buNone/>
                      </a:pPr>
                      <a:r>
                        <a:rPr lang="en-GB" sz="1400" b="0" i="0" u="sng" strike="noStrike" kern="1200" noProof="0" dirty="0">
                          <a:solidFill>
                            <a:schemeClr val="dk1"/>
                          </a:solidFill>
                          <a:effectLst/>
                          <a:latin typeface="+mn-lt"/>
                          <a:hlinkClick r:id="rId22"/>
                        </a:rPr>
                        <a:t>Don’t Waste a Breath</a:t>
                      </a:r>
                      <a:r>
                        <a:rPr lang="en-GB" sz="1400" b="0" i="0" u="none" strike="noStrike" kern="1200" noProof="0" dirty="0">
                          <a:solidFill>
                            <a:schemeClr val="dk1"/>
                          </a:solidFill>
                          <a:effectLst/>
                          <a:latin typeface="+mn-lt"/>
                        </a:rPr>
                        <a:t>, developed by NHS Grampian, provides information on inhaler technique and how to dispose of inhalers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400" b="0" i="0" u="none" strike="noStrike" noProof="0" dirty="0">
                        <a:latin typeface="Calibri"/>
                      </a:endParaRPr>
                    </a:p>
                    <a:p>
                      <a:pPr lvl="0">
                        <a:buNone/>
                      </a:pPr>
                      <a:r>
                        <a:rPr lang="en-GB" sz="1400" b="1" i="0" u="none" strike="noStrike" noProof="0" dirty="0"/>
                        <a:t>Asthma self-management plans:   </a:t>
                      </a:r>
                      <a:r>
                        <a:rPr lang="en-GB" sz="1400" b="0" i="0" u="none" strike="noStrike" noProof="0" dirty="0">
                          <a:latin typeface="Calibri"/>
                          <a:hlinkClick r:id="rId23"/>
                        </a:rPr>
                        <a:t>Your asthma action plan | Asthma + Lung UK </a:t>
                      </a:r>
                    </a:p>
                    <a:p>
                      <a:pPr lvl="0">
                        <a:buNone/>
                      </a:pPr>
                      <a:r>
                        <a:rPr lang="en-GB" sz="1400" b="1" i="0" u="none" strike="noStrike" noProof="0" dirty="0">
                          <a:latin typeface="Calibri"/>
                        </a:rPr>
                        <a:t>Managing exacerbations:   </a:t>
                      </a:r>
                      <a:r>
                        <a:rPr lang="en-GB" sz="1400" b="0" i="0" u="none" strike="noStrike" noProof="0" dirty="0">
                          <a:hlinkClick r:id="rId24"/>
                        </a:rPr>
                        <a:t>Asthma attacks | Asthma + Lung UK </a:t>
                      </a:r>
                      <a:endParaRPr lang="en-GB" sz="1400" b="0" i="0" u="none" strike="noStrike" noProof="0" dirty="0"/>
                    </a:p>
                  </a:txBody>
                  <a:tcPr>
                    <a:solidFill>
                      <a:schemeClr val="bg2"/>
                    </a:solidFill>
                  </a:tcPr>
                </a:tc>
                <a:extLst>
                  <a:ext uri="{0D108BD9-81ED-4DB2-BD59-A6C34878D82A}">
                    <a16:rowId xmlns:a16="http://schemas.microsoft.com/office/drawing/2014/main" val="423136686"/>
                  </a:ext>
                </a:extLst>
              </a:tr>
            </a:tbl>
          </a:graphicData>
        </a:graphic>
      </p:graphicFrame>
      <p:sp>
        <p:nvSpPr>
          <p:cNvPr id="3" name="TextBox 2">
            <a:hlinkClick r:id="rId25" action="ppaction://hlinksldjump"/>
            <a:extLst>
              <a:ext uri="{FF2B5EF4-FFF2-40B4-BE49-F238E27FC236}">
                <a16:creationId xmlns:a16="http://schemas.microsoft.com/office/drawing/2014/main" id="{8926746B-E9E0-A135-D291-00BBC3F19460}"/>
              </a:ext>
            </a:extLst>
          </p:cNvPr>
          <p:cNvSpPr txBox="1"/>
          <p:nvPr/>
        </p:nvSpPr>
        <p:spPr>
          <a:xfrm>
            <a:off x="10845200" y="6527889"/>
            <a:ext cx="2148396" cy="276999"/>
          </a:xfrm>
          <a:prstGeom prst="rect">
            <a:avLst/>
          </a:prstGeom>
          <a:noFill/>
        </p:spPr>
        <p:txBody>
          <a:bodyPr wrap="square" rtlCol="0">
            <a:spAutoFit/>
          </a:bodyPr>
          <a:lstStyle/>
          <a:p>
            <a:r>
              <a:rPr lang="en-GB" sz="1200">
                <a:solidFill>
                  <a:schemeClr val="accent1">
                    <a:lumMod val="75000"/>
                  </a:schemeClr>
                </a:solidFill>
                <a:hlinkClick r:id="rId26" action="ppaction://hlinksldjump"/>
              </a:rPr>
              <a:t>Return</a:t>
            </a:r>
            <a:r>
              <a:rPr lang="en-GB" sz="1200">
                <a:solidFill>
                  <a:schemeClr val="accent1">
                    <a:lumMod val="75000"/>
                  </a:schemeClr>
                </a:solidFill>
              </a:rPr>
              <a:t> to Actions</a:t>
            </a:r>
          </a:p>
        </p:txBody>
      </p:sp>
    </p:spTree>
    <p:extLst>
      <p:ext uri="{BB962C8B-B14F-4D97-AF65-F5344CB8AC3E}">
        <p14:creationId xmlns:p14="http://schemas.microsoft.com/office/powerpoint/2010/main" val="548962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203054" y="51052"/>
            <a:ext cx="8392635" cy="454975"/>
          </a:xfrm>
        </p:spPr>
        <p:txBody>
          <a:bodyPr>
            <a:noAutofit/>
          </a:bodyPr>
          <a:lstStyle/>
          <a:p>
            <a:r>
              <a:rPr lang="en-GB" sz="2800" b="1" dirty="0">
                <a:solidFill>
                  <a:srgbClr val="0070C0"/>
                </a:solidFill>
              </a:rPr>
              <a:t>Core Resources for people with respiratory conditions</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533026400"/>
              </p:ext>
            </p:extLst>
          </p:nvPr>
        </p:nvGraphicFramePr>
        <p:xfrm>
          <a:off x="203054" y="458412"/>
          <a:ext cx="11785892" cy="6214955"/>
        </p:xfrm>
        <a:graphic>
          <a:graphicData uri="http://schemas.openxmlformats.org/drawingml/2006/table">
            <a:tbl>
              <a:tblPr firstRow="1" bandRow="1">
                <a:tableStyleId>{5C22544A-7EE6-4342-B048-85BDC9FD1C3A}</a:tableStyleId>
              </a:tblPr>
              <a:tblGrid>
                <a:gridCol w="11785892">
                  <a:extLst>
                    <a:ext uri="{9D8B030D-6E8A-4147-A177-3AD203B41FA5}">
                      <a16:colId xmlns:a16="http://schemas.microsoft.com/office/drawing/2014/main" val="697770510"/>
                    </a:ext>
                  </a:extLst>
                </a:gridCol>
              </a:tblGrid>
              <a:tr h="325134">
                <a:tc>
                  <a:txBody>
                    <a:bodyPr/>
                    <a:lstStyle/>
                    <a:p>
                      <a:r>
                        <a:rPr lang="en-GB" sz="1600"/>
                        <a:t>COPD</a:t>
                      </a:r>
                    </a:p>
                  </a:txBody>
                  <a:tcPr/>
                </a:tc>
                <a:extLst>
                  <a:ext uri="{0D108BD9-81ED-4DB2-BD59-A6C34878D82A}">
                    <a16:rowId xmlns:a16="http://schemas.microsoft.com/office/drawing/2014/main" val="501100368"/>
                  </a:ext>
                </a:extLst>
              </a:tr>
              <a:tr h="986712">
                <a:tc>
                  <a:txBody>
                    <a:bodyPr/>
                    <a:lstStyle/>
                    <a:p>
                      <a:pPr lvl="0" algn="l">
                        <a:lnSpc>
                          <a:spcPct val="100000"/>
                        </a:lnSpc>
                        <a:spcBef>
                          <a:spcPts val="0"/>
                        </a:spcBef>
                        <a:spcAft>
                          <a:spcPts val="0"/>
                        </a:spcAft>
                        <a:buNone/>
                      </a:pPr>
                      <a:r>
                        <a:rPr lang="en-GB" sz="1400" b="1" i="0" u="none" strike="noStrike" noProof="0" dirty="0">
                          <a:solidFill>
                            <a:schemeClr val="dk1"/>
                          </a:solidFill>
                          <a:latin typeface="Calibri"/>
                        </a:rPr>
                        <a:t>Diagnosis: </a:t>
                      </a:r>
                    </a:p>
                    <a:p>
                      <a:pPr lvl="0" algn="l">
                        <a:lnSpc>
                          <a:spcPct val="100000"/>
                        </a:lnSpc>
                        <a:spcBef>
                          <a:spcPts val="0"/>
                        </a:spcBef>
                        <a:spcAft>
                          <a:spcPts val="0"/>
                        </a:spcAft>
                        <a:buNone/>
                      </a:pPr>
                      <a:r>
                        <a:rPr lang="en-GB" sz="1400" b="0" i="0" u="none" strike="noStrike" noProof="0" dirty="0">
                          <a:latin typeface="Calibri"/>
                          <a:hlinkClick r:id="rId3"/>
                        </a:rPr>
                        <a:t>Tests | My Lungs My Life</a:t>
                      </a:r>
                      <a:r>
                        <a:rPr lang="en-GB" sz="1400" b="0" i="0" u="none" strike="noStrike" noProof="0" dirty="0"/>
                        <a:t>     </a:t>
                      </a:r>
                    </a:p>
                    <a:p>
                      <a:pPr lvl="0" algn="l">
                        <a:lnSpc>
                          <a:spcPct val="100000"/>
                        </a:lnSpc>
                        <a:spcBef>
                          <a:spcPts val="0"/>
                        </a:spcBef>
                        <a:spcAft>
                          <a:spcPts val="0"/>
                        </a:spcAft>
                        <a:buNone/>
                      </a:pPr>
                      <a:r>
                        <a:rPr lang="en-GB" sz="1400" b="0" i="0" u="none" strike="noStrike" noProof="0" dirty="0">
                          <a:latin typeface="Calibri"/>
                          <a:hlinkClick r:id="rId4"/>
                        </a:rPr>
                        <a:t>How is COPD diagnosed? | Asthma + Lung UK </a:t>
                      </a:r>
                      <a:endParaRPr lang="en-GB" sz="1400" b="0" i="0" u="none" strike="noStrike" noProof="0" dirty="0">
                        <a:latin typeface="Calibri"/>
                      </a:endParaRPr>
                    </a:p>
                    <a:p>
                      <a:pPr lvl="0" algn="l">
                        <a:lnSpc>
                          <a:spcPct val="100000"/>
                        </a:lnSpc>
                        <a:spcBef>
                          <a:spcPts val="0"/>
                        </a:spcBef>
                        <a:spcAft>
                          <a:spcPts val="0"/>
                        </a:spcAft>
                        <a:buNone/>
                      </a:pPr>
                      <a:r>
                        <a:rPr lang="en-GB" sz="1400" b="0" i="0" u="none" strike="noStrike" noProof="0" dirty="0">
                          <a:hlinkClick r:id="rId5"/>
                        </a:rPr>
                        <a:t>Spirometry and bronchodilator reversibility test | Asthma + Lung UK </a:t>
                      </a:r>
                      <a:r>
                        <a:rPr lang="en-GB" sz="1400" b="1" i="0" u="none" strike="noStrike" noProof="0" dirty="0">
                          <a:solidFill>
                            <a:schemeClr val="dk1"/>
                          </a:solidFill>
                          <a:latin typeface="Calibri"/>
                        </a:rPr>
                        <a:t>                                         </a:t>
                      </a:r>
                      <a:endParaRPr lang="en-GB" sz="1400" b="0" i="0" u="none" strike="noStrike" noProof="0" dirty="0">
                        <a:solidFill>
                          <a:schemeClr val="dk1"/>
                        </a:solidFill>
                        <a:latin typeface="Calibri"/>
                      </a:endParaRPr>
                    </a:p>
                  </a:txBody>
                  <a:tcPr/>
                </a:tc>
                <a:extLst>
                  <a:ext uri="{0D108BD9-81ED-4DB2-BD59-A6C34878D82A}">
                    <a16:rowId xmlns:a16="http://schemas.microsoft.com/office/drawing/2014/main" val="2949609610"/>
                  </a:ext>
                </a:extLst>
              </a:tr>
              <a:tr h="808684">
                <a:tc>
                  <a:txBody>
                    <a:bodyPr/>
                    <a:lstStyle/>
                    <a:p>
                      <a:pPr lvl="0">
                        <a:buNone/>
                      </a:pPr>
                      <a:r>
                        <a:rPr lang="en-GB" sz="1400" b="1" i="0" u="none" strike="noStrike" noProof="0" dirty="0">
                          <a:solidFill>
                            <a:schemeClr val="dk1"/>
                          </a:solidFill>
                          <a:latin typeface="Calibri"/>
                        </a:rPr>
                        <a:t>Information on condition:  </a:t>
                      </a:r>
                    </a:p>
                    <a:p>
                      <a:pPr lvl="0">
                        <a:buNone/>
                      </a:pPr>
                      <a:r>
                        <a:rPr lang="en-GB" sz="1400" b="0" i="0" u="none" strike="noStrike" noProof="0" dirty="0">
                          <a:hlinkClick r:id="rId6"/>
                        </a:rPr>
                        <a:t>What is COPD? | My Lungs My Life</a:t>
                      </a:r>
                      <a:r>
                        <a:rPr lang="en-GB" sz="1400" b="1" i="0" u="none" strike="noStrike" noProof="0" dirty="0">
                          <a:solidFill>
                            <a:schemeClr val="dk1"/>
                          </a:solidFill>
                          <a:latin typeface="Calibri"/>
                        </a:rPr>
                        <a:t>      </a:t>
                      </a:r>
                    </a:p>
                    <a:p>
                      <a:pPr lvl="0">
                        <a:buNone/>
                      </a:pPr>
                      <a:r>
                        <a:rPr lang="en-GB" sz="1400" b="0" i="0" u="none" strike="noStrike" noProof="0" dirty="0">
                          <a:solidFill>
                            <a:srgbClr val="0563C1"/>
                          </a:solidFill>
                          <a:latin typeface="Calibri"/>
                          <a:hlinkClick r:id="rId7"/>
                        </a:rPr>
                        <a:t>Asthma + Lung </a:t>
                      </a:r>
                      <a:r>
                        <a:rPr lang="en-GB" sz="1400" b="0" i="0" u="none" strike="noStrike" noProof="0" dirty="0" err="1">
                          <a:solidFill>
                            <a:srgbClr val="0563C1"/>
                          </a:solidFill>
                          <a:latin typeface="Calibri"/>
                          <a:hlinkClick r:id="rId7"/>
                        </a:rPr>
                        <a:t>uk</a:t>
                      </a:r>
                      <a:r>
                        <a:rPr lang="en-GB" sz="1400" b="0" i="0" u="none" strike="noStrike" noProof="0" dirty="0">
                          <a:solidFill>
                            <a:srgbClr val="0563C1"/>
                          </a:solidFill>
                          <a:latin typeface="Calibri"/>
                          <a:hlinkClick r:id="rId7"/>
                        </a:rPr>
                        <a:t>- COPD</a:t>
                      </a:r>
                      <a:r>
                        <a:rPr lang="en-GB" sz="1400" b="1" i="0" u="none" strike="noStrike" noProof="0" dirty="0">
                          <a:solidFill>
                            <a:schemeClr val="dk1"/>
                          </a:solidFill>
                          <a:latin typeface="Calibri"/>
                        </a:rPr>
                        <a:t>        </a:t>
                      </a:r>
                    </a:p>
                  </a:txBody>
                  <a:tcPr>
                    <a:solidFill>
                      <a:schemeClr val="bg2"/>
                    </a:solidFill>
                  </a:tcPr>
                </a:tc>
                <a:extLst>
                  <a:ext uri="{0D108BD9-81ED-4DB2-BD59-A6C34878D82A}">
                    <a16:rowId xmlns:a16="http://schemas.microsoft.com/office/drawing/2014/main" val="197927309"/>
                  </a:ext>
                </a:extLst>
              </a:tr>
              <a:tr h="1204235">
                <a:tc>
                  <a:txBody>
                    <a:bodyPr/>
                    <a:lstStyle/>
                    <a:p>
                      <a:pPr lvl="0">
                        <a:buNone/>
                      </a:pPr>
                      <a:r>
                        <a:rPr lang="en-GB" sz="1400" b="1" i="0" u="none" strike="noStrike" noProof="0" dirty="0">
                          <a:solidFill>
                            <a:schemeClr val="dk1"/>
                          </a:solidFill>
                          <a:latin typeface="+mn-lt"/>
                        </a:rPr>
                        <a:t>COPD Management:  </a:t>
                      </a:r>
                    </a:p>
                    <a:p>
                      <a:pPr lvl="0">
                        <a:buNone/>
                      </a:pPr>
                      <a:r>
                        <a:rPr lang="en-GB" sz="1400" b="0" i="0" u="none" strike="noStrike" noProof="0" dirty="0">
                          <a:hlinkClick r:id="rId8"/>
                        </a:rPr>
                        <a:t>What are the treatments for COPD? | Asthma + Lung UK </a:t>
                      </a:r>
                    </a:p>
                    <a:p>
                      <a:pPr lvl="0">
                        <a:buNone/>
                      </a:pPr>
                      <a:r>
                        <a:rPr lang="en-GB" sz="1400" b="1" i="0" u="none" strike="noStrike" noProof="0" dirty="0"/>
                        <a:t>Managing exacerbations:    </a:t>
                      </a:r>
                      <a:r>
                        <a:rPr lang="en-GB" sz="1400" b="0" i="0" u="none" strike="noStrike" noProof="0" dirty="0" err="1">
                          <a:latin typeface="+mn-lt"/>
                          <a:hlinkClick r:id="rId9"/>
                        </a:rPr>
                        <a:t>Asthma+Lung</a:t>
                      </a:r>
                      <a:r>
                        <a:rPr lang="en-GB" sz="1400" b="0" i="0" u="none" strike="noStrike" noProof="0" dirty="0">
                          <a:latin typeface="+mn-lt"/>
                          <a:hlinkClick r:id="rId9"/>
                        </a:rPr>
                        <a:t> UK- Managing COPD flare ups</a:t>
                      </a:r>
                      <a:endParaRPr lang="en-GB" sz="1400" b="0" i="0" u="none" strike="noStrike" noProof="0" dirty="0">
                        <a:latin typeface="+mn-lt"/>
                      </a:endParaRPr>
                    </a:p>
                    <a:p>
                      <a:pPr lvl="0">
                        <a:buNone/>
                      </a:pPr>
                      <a:r>
                        <a:rPr lang="en-GB" sz="1400" b="0" i="0" u="none" strike="noStrike" noProof="0" dirty="0">
                          <a:latin typeface="+mn-lt"/>
                          <a:hlinkClick r:id="rId10"/>
                        </a:rPr>
                        <a:t>Recovering from an exacerbation | My Lungs My Life</a:t>
                      </a:r>
                      <a:r>
                        <a:rPr lang="en-GB" sz="1400" b="1" i="0" u="none" strike="noStrike" noProof="0" dirty="0"/>
                        <a:t>       </a:t>
                      </a:r>
                    </a:p>
                    <a:p>
                      <a:pPr lvl="0">
                        <a:buNone/>
                      </a:pPr>
                      <a:r>
                        <a:rPr lang="en-GB" sz="1400" b="0" i="0" u="none" strike="noStrike" noProof="0" dirty="0">
                          <a:latin typeface="+mn-lt"/>
                          <a:hlinkClick r:id="rId11"/>
                        </a:rPr>
                        <a:t>Signs of COPD exacerbation and what to do</a:t>
                      </a:r>
                      <a:endParaRPr lang="en-GB" sz="1400" b="0" i="0" u="none" strike="noStrike" noProof="0" dirty="0">
                        <a:latin typeface="+mn-lt"/>
                      </a:endParaRPr>
                    </a:p>
                  </a:txBody>
                  <a:tcPr>
                    <a:solidFill>
                      <a:schemeClr val="bg2"/>
                    </a:solidFill>
                  </a:tcPr>
                </a:tc>
                <a:extLst>
                  <a:ext uri="{0D108BD9-81ED-4DB2-BD59-A6C34878D82A}">
                    <a16:rowId xmlns:a16="http://schemas.microsoft.com/office/drawing/2014/main" val="42170061"/>
                  </a:ext>
                </a:extLst>
              </a:tr>
              <a:tr h="1387645">
                <a:tc>
                  <a:txBody>
                    <a:bodyPr/>
                    <a:lstStyle/>
                    <a:p>
                      <a:pPr lvl="0">
                        <a:buNone/>
                      </a:pPr>
                      <a:r>
                        <a:rPr lang="en-GB" sz="1400" b="1" i="0" u="none" strike="noStrike" noProof="0" dirty="0">
                          <a:solidFill>
                            <a:srgbClr val="000000"/>
                          </a:solidFill>
                          <a:latin typeface="Calibri"/>
                        </a:rPr>
                        <a:t>Inhaler choice:   </a:t>
                      </a:r>
                    </a:p>
                    <a:p>
                      <a:pPr lvl="0">
                        <a:buNone/>
                      </a:pPr>
                      <a:r>
                        <a:rPr lang="en-GB" sz="1400" b="0" i="0" u="none" strike="noStrike" noProof="0" dirty="0">
                          <a:solidFill>
                            <a:srgbClr val="0563C1"/>
                          </a:solidFill>
                          <a:latin typeface="Calibri"/>
                          <a:hlinkClick r:id="rId12"/>
                        </a:rPr>
                        <a:t>SIGN/NICE Inhaler decision aid</a:t>
                      </a:r>
                      <a:endParaRPr lang="en-GB" sz="1400" b="0" i="0" u="none" strike="noStrike" noProof="0" dirty="0">
                        <a:solidFill>
                          <a:srgbClr val="0563C1"/>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u="sng" strike="noStrike" kern="1200" noProof="0" dirty="0">
                          <a:solidFill>
                            <a:srgbClr val="0563C1"/>
                          </a:solidFill>
                          <a:effectLst/>
                          <a:latin typeface="+mn-lt"/>
                          <a:hlinkClick r:id="rId13"/>
                        </a:rPr>
                        <a:t>Manage Medicines app</a:t>
                      </a:r>
                      <a:r>
                        <a:rPr lang="en-GB" sz="1400" b="0" i="0" u="none" strike="noStrike" kern="1200" noProof="0" dirty="0">
                          <a:solidFill>
                            <a:srgbClr val="000000"/>
                          </a:solidFill>
                          <a:effectLst/>
                          <a:latin typeface="+mn-lt"/>
                        </a:rPr>
                        <a:t> -  Dry powder suitability selector</a:t>
                      </a:r>
                      <a:endParaRPr lang="en-GB" sz="1400" b="0" i="0" u="none" strike="noStrike" noProof="0" dirty="0">
                        <a:latin typeface="+mn-lt"/>
                      </a:endParaRPr>
                    </a:p>
                    <a:p>
                      <a:pPr lvl="0">
                        <a:buNone/>
                      </a:pPr>
                      <a:r>
                        <a:rPr lang="en-GB" sz="1400" b="1" i="0" u="none" strike="noStrike" noProof="0" dirty="0">
                          <a:solidFill>
                            <a:srgbClr val="000000"/>
                          </a:solidFill>
                          <a:latin typeface="Calibri"/>
                        </a:rPr>
                        <a:t>Inhaler Technique:    </a:t>
                      </a:r>
                      <a:r>
                        <a:rPr lang="en-GB" sz="1400" b="0" i="0" u="none" strike="noStrike" noProof="0" dirty="0">
                          <a:solidFill>
                            <a:srgbClr val="000000"/>
                          </a:solidFill>
                          <a:latin typeface="Calibri"/>
                          <a:hlinkClick r:id="rId14"/>
                        </a:rPr>
                        <a:t>Inhaler technique poster</a:t>
                      </a:r>
                      <a:r>
                        <a:rPr lang="en-GB" sz="1400" b="1" i="0" u="none" strike="noStrike" noProof="0" dirty="0">
                          <a:solidFill>
                            <a:srgbClr val="000000"/>
                          </a:solidFill>
                          <a:latin typeface="Calibri"/>
                        </a:rPr>
                        <a:t>  </a:t>
                      </a:r>
                    </a:p>
                    <a:p>
                      <a:pPr lvl="0">
                        <a:buNone/>
                      </a:pPr>
                      <a:r>
                        <a:rPr lang="en-GB" sz="1400" b="0" i="0" u="none" strike="noStrike" noProof="0" dirty="0" err="1">
                          <a:solidFill>
                            <a:srgbClr val="0563C1"/>
                          </a:solidFill>
                          <a:latin typeface="Calibri"/>
                          <a:hlinkClick r:id="rId15"/>
                        </a:rPr>
                        <a:t>Asthma+Lung</a:t>
                      </a:r>
                      <a:r>
                        <a:rPr lang="en-GB" sz="1400" b="0" i="0" u="none" strike="noStrike" noProof="0" dirty="0">
                          <a:solidFill>
                            <a:srgbClr val="0563C1"/>
                          </a:solidFill>
                          <a:latin typeface="Calibri"/>
                          <a:hlinkClick r:id="rId15"/>
                        </a:rPr>
                        <a:t> UK inhaler-videos</a:t>
                      </a:r>
                      <a:endParaRPr lang="en-GB" sz="1400" b="0" i="0" u="none" strike="noStrike" noProof="0" dirty="0">
                        <a:solidFill>
                          <a:srgbClr val="0563C1"/>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u="sng" strike="noStrike" kern="1200" noProof="0" dirty="0">
                          <a:solidFill>
                            <a:schemeClr val="dk1"/>
                          </a:solidFill>
                          <a:effectLst/>
                          <a:latin typeface="+mn-lt"/>
                          <a:hlinkClick r:id="rId16"/>
                        </a:rPr>
                        <a:t>Don’t Waste a Breath</a:t>
                      </a:r>
                      <a:r>
                        <a:rPr lang="en-GB" sz="1400" b="0" i="0" u="none" strike="noStrike" kern="1200" noProof="0" dirty="0">
                          <a:solidFill>
                            <a:schemeClr val="dk1"/>
                          </a:solidFill>
                          <a:effectLst/>
                          <a:latin typeface="+mn-lt"/>
                        </a:rPr>
                        <a:t>, developed by NHS Grampian, provides information on inhaler technique and how to dispose of inhalers </a:t>
                      </a:r>
                      <a:endParaRPr lang="en-GB" sz="1400" b="1" i="0" u="none" strike="noStrike" noProof="0" dirty="0"/>
                    </a:p>
                  </a:txBody>
                  <a:tcPr>
                    <a:solidFill>
                      <a:schemeClr val="bg2"/>
                    </a:solidFill>
                  </a:tcPr>
                </a:tc>
                <a:extLst>
                  <a:ext uri="{0D108BD9-81ED-4DB2-BD59-A6C34878D82A}">
                    <a16:rowId xmlns:a16="http://schemas.microsoft.com/office/drawing/2014/main" val="423136686"/>
                  </a:ext>
                </a:extLst>
              </a:tr>
              <a:tr h="661107">
                <a:tc>
                  <a:txBody>
                    <a:bodyPr/>
                    <a:lstStyle/>
                    <a:p>
                      <a:pPr lvl="0">
                        <a:buNone/>
                      </a:pPr>
                      <a:r>
                        <a:rPr lang="en-GB" sz="1400" b="1" i="0" u="none" strike="noStrike" noProof="0" dirty="0"/>
                        <a:t>COPD self-management plans:  </a:t>
                      </a:r>
                      <a:r>
                        <a:rPr lang="en-GB" sz="1400" b="0" i="0" u="none" strike="noStrike" noProof="0" dirty="0">
                          <a:latin typeface="+mn-lt"/>
                          <a:hlinkClick r:id="rId17"/>
                        </a:rPr>
                        <a:t>CHSS-traffic-lights-for-</a:t>
                      </a:r>
                      <a:r>
                        <a:rPr lang="en-GB" sz="1400" b="0" i="0" u="none" strike="noStrike" noProof="0" dirty="0" err="1">
                          <a:latin typeface="+mn-lt"/>
                          <a:hlinkClick r:id="rId17"/>
                        </a:rPr>
                        <a:t>copd</a:t>
                      </a:r>
                      <a:r>
                        <a:rPr lang="en-GB" sz="1400" b="0" i="0" u="none" strike="noStrike" noProof="0" dirty="0">
                          <a:latin typeface="+mn-lt"/>
                          <a:hlinkClick r:id="rId17"/>
                        </a:rPr>
                        <a:t> </a:t>
                      </a:r>
                      <a:r>
                        <a:rPr lang="en-GB" sz="1400" b="1" i="0" u="none" strike="noStrike" noProof="0" dirty="0"/>
                        <a:t>  </a:t>
                      </a:r>
                      <a:endParaRPr lang="en-GB" sz="1400" dirty="0"/>
                    </a:p>
                    <a:p>
                      <a:pPr lvl="0">
                        <a:buNone/>
                      </a:pPr>
                      <a:r>
                        <a:rPr lang="en-GB" sz="1400" b="0" i="0" u="none" strike="noStrike" noProof="0" dirty="0">
                          <a:latin typeface="+mn-lt"/>
                          <a:hlinkClick r:id="rId18"/>
                        </a:rPr>
                        <a:t>COPD self-management plan | Asthma + Lung UK </a:t>
                      </a:r>
                      <a:r>
                        <a:rPr lang="en-GB" sz="1400" b="0" i="0" u="none" strike="noStrike" noProof="0" dirty="0">
                          <a:latin typeface="+mn-lt"/>
                        </a:rPr>
                        <a:t> </a:t>
                      </a:r>
                    </a:p>
                  </a:txBody>
                  <a:tcPr>
                    <a:solidFill>
                      <a:schemeClr val="bg2"/>
                    </a:solidFill>
                  </a:tcPr>
                </a:tc>
                <a:extLst>
                  <a:ext uri="{0D108BD9-81ED-4DB2-BD59-A6C34878D82A}">
                    <a16:rowId xmlns:a16="http://schemas.microsoft.com/office/drawing/2014/main" val="3240367481"/>
                  </a:ext>
                </a:extLst>
              </a:tr>
              <a:tr h="831292">
                <a:tc>
                  <a:txBody>
                    <a:bodyPr/>
                    <a:lstStyle/>
                    <a:p>
                      <a:pPr lvl="0">
                        <a:buNone/>
                      </a:pPr>
                      <a:r>
                        <a:rPr lang="en-GB" sz="1400" b="1" dirty="0"/>
                        <a:t>Palliative Care in COPD:</a:t>
                      </a:r>
                    </a:p>
                    <a:p>
                      <a:pPr lvl="0">
                        <a:buNone/>
                      </a:pPr>
                      <a:r>
                        <a:rPr lang="en-GB" sz="1400" b="0" i="0" u="none" strike="noStrike" noProof="0" dirty="0">
                          <a:latin typeface="+mn-lt"/>
                          <a:hlinkClick r:id="rId19"/>
                        </a:rPr>
                        <a:t>Managing symptoms at end-of-life</a:t>
                      </a:r>
                      <a:endParaRPr lang="en-GB" sz="1400" b="0" i="0" u="none" strike="noStrike" noProof="0" dirty="0">
                        <a:latin typeface="+mn-lt"/>
                      </a:endParaRPr>
                    </a:p>
                  </a:txBody>
                  <a:tcPr>
                    <a:solidFill>
                      <a:schemeClr val="bg2"/>
                    </a:solidFill>
                  </a:tcPr>
                </a:tc>
                <a:extLst>
                  <a:ext uri="{0D108BD9-81ED-4DB2-BD59-A6C34878D82A}">
                    <a16:rowId xmlns:a16="http://schemas.microsoft.com/office/drawing/2014/main" val="2223494043"/>
                  </a:ext>
                </a:extLst>
              </a:tr>
            </a:tbl>
          </a:graphicData>
        </a:graphic>
      </p:graphicFrame>
      <p:sp>
        <p:nvSpPr>
          <p:cNvPr id="3" name="TextBox 2">
            <a:hlinkClick r:id="rId20" action="ppaction://hlinksldjump"/>
            <a:extLst>
              <a:ext uri="{FF2B5EF4-FFF2-40B4-BE49-F238E27FC236}">
                <a16:creationId xmlns:a16="http://schemas.microsoft.com/office/drawing/2014/main" id="{8926746B-E9E0-A135-D291-00BBC3F19460}"/>
              </a:ext>
            </a:extLst>
          </p:cNvPr>
          <p:cNvSpPr txBox="1"/>
          <p:nvPr/>
        </p:nvSpPr>
        <p:spPr>
          <a:xfrm>
            <a:off x="10845200" y="6527889"/>
            <a:ext cx="2148396" cy="276999"/>
          </a:xfrm>
          <a:prstGeom prst="rect">
            <a:avLst/>
          </a:prstGeom>
          <a:noFill/>
        </p:spPr>
        <p:txBody>
          <a:bodyPr wrap="square" rtlCol="0">
            <a:spAutoFit/>
          </a:bodyPr>
          <a:lstStyle/>
          <a:p>
            <a:r>
              <a:rPr lang="en-GB" sz="1200">
                <a:solidFill>
                  <a:schemeClr val="accent1">
                    <a:lumMod val="75000"/>
                  </a:schemeClr>
                </a:solidFill>
                <a:hlinkClick r:id="rId21" action="ppaction://hlinksldjump"/>
              </a:rPr>
              <a:t>Return</a:t>
            </a:r>
            <a:r>
              <a:rPr lang="en-GB" sz="1200">
                <a:solidFill>
                  <a:schemeClr val="accent1">
                    <a:lumMod val="75000"/>
                  </a:schemeClr>
                </a:solidFill>
              </a:rPr>
              <a:t> to Actions</a:t>
            </a:r>
          </a:p>
        </p:txBody>
      </p:sp>
    </p:spTree>
    <p:extLst>
      <p:ext uri="{BB962C8B-B14F-4D97-AF65-F5344CB8AC3E}">
        <p14:creationId xmlns:p14="http://schemas.microsoft.com/office/powerpoint/2010/main" val="379495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203054" y="51053"/>
            <a:ext cx="8392635" cy="534874"/>
          </a:xfrm>
        </p:spPr>
        <p:txBody>
          <a:bodyPr>
            <a:normAutofit/>
          </a:bodyPr>
          <a:lstStyle/>
          <a:p>
            <a:r>
              <a:rPr lang="en-GB" sz="2800" b="1" dirty="0">
                <a:solidFill>
                  <a:srgbClr val="0070C0"/>
                </a:solidFill>
              </a:rPr>
              <a:t>Core Resources for people with respiratory conditions</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87013415"/>
              </p:ext>
            </p:extLst>
          </p:nvPr>
        </p:nvGraphicFramePr>
        <p:xfrm>
          <a:off x="141476" y="585927"/>
          <a:ext cx="11909047" cy="5901134"/>
        </p:xfrm>
        <a:graphic>
          <a:graphicData uri="http://schemas.openxmlformats.org/drawingml/2006/table">
            <a:tbl>
              <a:tblPr firstRow="1" bandRow="1">
                <a:tableStyleId>{5C22544A-7EE6-4342-B048-85BDC9FD1C3A}</a:tableStyleId>
              </a:tblPr>
              <a:tblGrid>
                <a:gridCol w="11909047">
                  <a:extLst>
                    <a:ext uri="{9D8B030D-6E8A-4147-A177-3AD203B41FA5}">
                      <a16:colId xmlns:a16="http://schemas.microsoft.com/office/drawing/2014/main" val="2028999251"/>
                    </a:ext>
                  </a:extLst>
                </a:gridCol>
              </a:tblGrid>
              <a:tr h="310265">
                <a:tc>
                  <a:txBody>
                    <a:bodyPr/>
                    <a:lstStyle/>
                    <a:p>
                      <a:pPr lvl="0">
                        <a:buNone/>
                      </a:pPr>
                      <a:r>
                        <a:rPr lang="en-GB" sz="1600" b="1" i="0" u="none" strike="noStrike" noProof="0">
                          <a:latin typeface="+mn-lt"/>
                        </a:rPr>
                        <a:t>Holistic respiratory care</a:t>
                      </a:r>
                    </a:p>
                  </a:txBody>
                  <a:tcPr>
                    <a:solidFill>
                      <a:schemeClr val="accent1"/>
                    </a:solidFill>
                  </a:tcPr>
                </a:tc>
                <a:extLst>
                  <a:ext uri="{0D108BD9-81ED-4DB2-BD59-A6C34878D82A}">
                    <a16:rowId xmlns:a16="http://schemas.microsoft.com/office/drawing/2014/main" val="2177232711"/>
                  </a:ext>
                </a:extLst>
              </a:tr>
              <a:tr h="872558">
                <a:tc>
                  <a:txBody>
                    <a:bodyPr/>
                    <a:lstStyle/>
                    <a:p>
                      <a:pPr lvl="0">
                        <a:buNone/>
                      </a:pPr>
                      <a:r>
                        <a:rPr lang="en-GB" sz="1400" b="1" i="0" u="none" strike="noStrike" noProof="0" dirty="0">
                          <a:solidFill>
                            <a:schemeClr val="tx1"/>
                          </a:solidFill>
                        </a:rPr>
                        <a:t>Smoking Cessation: </a:t>
                      </a:r>
                      <a:r>
                        <a:rPr lang="en-GB" sz="1400" b="1" i="0" u="none" strike="noStrike" noProof="0" dirty="0"/>
                        <a:t> </a:t>
                      </a:r>
                    </a:p>
                    <a:p>
                      <a:pPr lvl="0">
                        <a:buNone/>
                      </a:pPr>
                      <a:r>
                        <a:rPr lang="en-GB" sz="1400" b="0" i="0" u="none" strike="noStrike" noProof="0" dirty="0">
                          <a:latin typeface="+mn-lt"/>
                          <a:hlinkClick r:id="rId3"/>
                        </a:rPr>
                        <a:t>Stopping Smoking - CHSS </a:t>
                      </a:r>
                      <a:r>
                        <a:rPr lang="en-GB" sz="1400" b="1" i="0" u="none" strike="noStrike" noProof="0" dirty="0"/>
                        <a:t>                   </a:t>
                      </a:r>
                    </a:p>
                    <a:p>
                      <a:pPr lvl="0">
                        <a:buNone/>
                      </a:pPr>
                      <a:r>
                        <a:rPr lang="en-GB" sz="1400" b="0" i="0" u="none" strike="noStrike" noProof="0" dirty="0">
                          <a:latin typeface="+mn-lt"/>
                          <a:hlinkClick r:id="rId4"/>
                        </a:rPr>
                        <a:t>Stopping smoking | NHS inform</a:t>
                      </a:r>
                      <a:r>
                        <a:rPr lang="en-GB" sz="1400" b="1" i="0" u="none" strike="noStrike" noProof="0" dirty="0"/>
                        <a:t>     </a:t>
                      </a:r>
                    </a:p>
                    <a:p>
                      <a:pPr lvl="0">
                        <a:buNone/>
                      </a:pPr>
                      <a:r>
                        <a:rPr lang="en-GB" sz="1400" b="0" i="0" u="none" strike="noStrike" noProof="0" dirty="0">
                          <a:latin typeface="+mn-lt"/>
                          <a:hlinkClick r:id="rId5"/>
                        </a:rPr>
                        <a:t>Asthma + Lung UK- why is smoking bad for me</a:t>
                      </a:r>
                    </a:p>
                  </a:txBody>
                  <a:tcPr>
                    <a:solidFill>
                      <a:schemeClr val="accent1">
                        <a:lumMod val="20000"/>
                        <a:lumOff val="80000"/>
                      </a:schemeClr>
                    </a:solidFill>
                  </a:tcPr>
                </a:tc>
                <a:extLst>
                  <a:ext uri="{0D108BD9-81ED-4DB2-BD59-A6C34878D82A}">
                    <a16:rowId xmlns:a16="http://schemas.microsoft.com/office/drawing/2014/main" val="3542948670"/>
                  </a:ext>
                </a:extLst>
              </a:tr>
              <a:tr h="826717">
                <a:tc>
                  <a:txBody>
                    <a:bodyPr/>
                    <a:lstStyle/>
                    <a:p>
                      <a:pPr lvl="0">
                        <a:buNone/>
                      </a:pPr>
                      <a:r>
                        <a:rPr lang="en-GB" sz="1400" b="1" i="0" u="none" strike="noStrike" noProof="0" dirty="0">
                          <a:solidFill>
                            <a:schemeClr val="tx1"/>
                          </a:solidFill>
                          <a:latin typeface="+mn-lt"/>
                        </a:rPr>
                        <a:t>Vaccinations</a:t>
                      </a:r>
                      <a:r>
                        <a:rPr lang="en-GB" sz="1400" b="0" i="0" u="none" strike="noStrike" noProof="0" dirty="0">
                          <a:solidFill>
                            <a:schemeClr val="tx1"/>
                          </a:solidFill>
                          <a:latin typeface="+mn-lt"/>
                        </a:rPr>
                        <a:t>:</a:t>
                      </a:r>
                    </a:p>
                    <a:p>
                      <a:pPr lvl="0">
                        <a:buNone/>
                      </a:pPr>
                      <a:r>
                        <a:rPr lang="en-GB" sz="1400" b="0" i="0" u="none" strike="noStrike" noProof="0" dirty="0">
                          <a:latin typeface="+mn-lt"/>
                          <a:hlinkClick r:id="rId6"/>
                        </a:rPr>
                        <a:t>Vaccine information for NHS Scotland</a:t>
                      </a:r>
                      <a:endParaRPr lang="en-GB" sz="1400" b="0" i="0" u="none" strike="noStrike" noProof="0" dirty="0">
                        <a:latin typeface="+mn-lt"/>
                      </a:endParaRPr>
                    </a:p>
                    <a:p>
                      <a:pPr lvl="0">
                        <a:buNone/>
                      </a:pPr>
                      <a:r>
                        <a:rPr lang="en-GB" sz="1400" b="0" dirty="0"/>
                        <a:t>Vaccinations for people with COPD | My Lungs My Life</a:t>
                      </a:r>
                    </a:p>
                  </a:txBody>
                  <a:tcPr>
                    <a:solidFill>
                      <a:schemeClr val="accent1">
                        <a:lumMod val="20000"/>
                        <a:lumOff val="80000"/>
                      </a:schemeClr>
                    </a:solidFill>
                  </a:tcPr>
                </a:tc>
                <a:extLst>
                  <a:ext uri="{0D108BD9-81ED-4DB2-BD59-A6C34878D82A}">
                    <a16:rowId xmlns:a16="http://schemas.microsoft.com/office/drawing/2014/main" val="1349737356"/>
                  </a:ext>
                </a:extLst>
              </a:tr>
              <a:tr h="8376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u="none" strike="noStrike" noProof="0" dirty="0">
                          <a:solidFill>
                            <a:schemeClr val="dk1"/>
                          </a:solidFill>
                          <a:latin typeface="+mn-lt"/>
                        </a:rPr>
                        <a:t>Healthy eating: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noProof="0" dirty="0">
                          <a:solidFill>
                            <a:schemeClr val="dk1"/>
                          </a:solidFill>
                          <a:latin typeface="+mn-lt"/>
                          <a:hlinkClick r:id="rId7"/>
                        </a:rPr>
                        <a:t>Asthma + Lung UK Healthy eating advice</a:t>
                      </a:r>
                      <a:endParaRPr lang="en-GB" sz="1400" b="0" i="0" u="none" strike="noStrike" noProof="0" dirty="0">
                        <a:solidFill>
                          <a:schemeClr val="dk1"/>
                        </a:solidFill>
                        <a:latin typeface="+mn-lt"/>
                      </a:endParaRPr>
                    </a:p>
                    <a:p>
                      <a:pPr lvl="0">
                        <a:buNone/>
                      </a:pPr>
                      <a:r>
                        <a:rPr lang="en-GB" sz="1400" b="0" i="0" u="none" strike="noStrike" noProof="0" dirty="0">
                          <a:latin typeface="+mn-lt"/>
                          <a:hlinkClick r:id="rId8"/>
                        </a:rPr>
                        <a:t>CHSS Healthy eating advice</a:t>
                      </a:r>
                      <a:endParaRPr lang="en-GB" sz="1400" b="0" i="0" u="none" strike="noStrike" noProof="0" dirty="0">
                        <a:latin typeface="+mn-lt"/>
                      </a:endParaRPr>
                    </a:p>
                  </a:txBody>
                  <a:tcPr>
                    <a:solidFill>
                      <a:schemeClr val="accent1">
                        <a:lumMod val="20000"/>
                        <a:lumOff val="80000"/>
                      </a:schemeClr>
                    </a:solidFill>
                  </a:tcPr>
                </a:tc>
                <a:extLst>
                  <a:ext uri="{0D108BD9-81ED-4DB2-BD59-A6C34878D82A}">
                    <a16:rowId xmlns:a16="http://schemas.microsoft.com/office/drawing/2014/main" val="3555217619"/>
                  </a:ext>
                </a:extLst>
              </a:tr>
              <a:tr h="760287">
                <a:tc>
                  <a:txBody>
                    <a:bodyPr/>
                    <a:lstStyle/>
                    <a:p>
                      <a:pPr lvl="0">
                        <a:buNone/>
                      </a:pPr>
                      <a:r>
                        <a:rPr lang="en-GB" sz="1400" b="1" i="0" u="none" strike="noStrike" noProof="0" dirty="0">
                          <a:latin typeface="+mn-lt"/>
                        </a:rPr>
                        <a:t>Managing breathlessness:</a:t>
                      </a:r>
                    </a:p>
                    <a:p>
                      <a:pPr lvl="0">
                        <a:buNone/>
                      </a:pPr>
                      <a:r>
                        <a:rPr lang="en-GB" sz="1400" b="0" i="0" u="none" strike="noStrike" noProof="0" dirty="0">
                          <a:hlinkClick r:id="rId9"/>
                        </a:rPr>
                        <a:t>How to manage breathlessness?| Asthma + Lung UK </a:t>
                      </a:r>
                      <a:r>
                        <a:rPr lang="en-GB" sz="1400" b="1" i="0" u="none" strike="noStrike" noProof="0" dirty="0">
                          <a:latin typeface="+mn-lt"/>
                        </a:rPr>
                        <a:t>    </a:t>
                      </a:r>
                    </a:p>
                    <a:p>
                      <a:pPr lvl="0">
                        <a:buNone/>
                      </a:pPr>
                      <a:r>
                        <a:rPr lang="en-GB" sz="1400" dirty="0">
                          <a:hlinkClick r:id="rId10"/>
                        </a:rPr>
                        <a:t>Managing Breathlessness (NHS Highland leaflet)</a:t>
                      </a:r>
                      <a:endParaRPr lang="en-GB" sz="1400" b="1" i="0" u="none" strike="noStrike" noProof="0" dirty="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noProof="0" dirty="0">
                          <a:hlinkClick r:id="rId11"/>
                        </a:rPr>
                        <a:t>Video and audio to help manage breathlessness</a:t>
                      </a:r>
                      <a:r>
                        <a:rPr lang="en-GB" sz="1400" b="0" i="0" u="none" strike="noStrike" noProof="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noProof="0" dirty="0">
                          <a:hlinkClick r:id="rId12"/>
                        </a:rPr>
                        <a:t>CHSS Breathlessness management</a:t>
                      </a:r>
                      <a:endParaRPr lang="en-GB" sz="1400" b="0" i="0" u="none" strike="noStrike" noProof="0" dirty="0"/>
                    </a:p>
                  </a:txBody>
                  <a:tcPr>
                    <a:solidFill>
                      <a:schemeClr val="bg2"/>
                    </a:solidFill>
                  </a:tcPr>
                </a:tc>
                <a:extLst>
                  <a:ext uri="{0D108BD9-81ED-4DB2-BD59-A6C34878D82A}">
                    <a16:rowId xmlns:a16="http://schemas.microsoft.com/office/drawing/2014/main" val="711739748"/>
                  </a:ext>
                </a:extLst>
              </a:tr>
              <a:tr h="402023">
                <a:tc>
                  <a:txBody>
                    <a:bodyPr/>
                    <a:lstStyle/>
                    <a:p>
                      <a:pPr marL="0" marR="0" lvl="0" indent="0" algn="l" rtl="0" eaLnBrk="1" fontAlgn="auto" latinLnBrk="0" hangingPunct="1">
                        <a:lnSpc>
                          <a:spcPct val="100000"/>
                        </a:lnSpc>
                        <a:spcBef>
                          <a:spcPts val="0"/>
                        </a:spcBef>
                        <a:spcAft>
                          <a:spcPts val="0"/>
                        </a:spcAft>
                        <a:buClrTx/>
                        <a:buSzTx/>
                        <a:buFontTx/>
                        <a:buNone/>
                      </a:pPr>
                      <a:r>
                        <a:rPr lang="en-GB" sz="1400" b="1" kern="1200" dirty="0">
                          <a:solidFill>
                            <a:schemeClr val="dk1"/>
                          </a:solidFill>
                          <a:effectLst/>
                          <a:latin typeface="+mn-lt"/>
                          <a:ea typeface="+mn-ea"/>
                          <a:cs typeface="+mn-cs"/>
                        </a:rPr>
                        <a:t>Environmental information</a:t>
                      </a:r>
                      <a:r>
                        <a:rPr lang="en-GB" sz="1400" kern="1200" dirty="0">
                          <a:solidFill>
                            <a:schemeClr val="dk1"/>
                          </a:solidFill>
                          <a:effectLst/>
                          <a:latin typeface="+mn-lt"/>
                          <a:ea typeface="+mn-ea"/>
                          <a:cs typeface="+mn-cs"/>
                        </a:rPr>
                        <a:t>:       </a:t>
                      </a:r>
                    </a:p>
                    <a:p>
                      <a:pPr marL="0" marR="0" lvl="0" indent="0" algn="l" rtl="0" eaLnBrk="1" fontAlgn="auto" latinLnBrk="0" hangingPunct="1">
                        <a:lnSpc>
                          <a:spcPct val="100000"/>
                        </a:lnSpc>
                        <a:spcBef>
                          <a:spcPts val="0"/>
                        </a:spcBef>
                        <a:spcAft>
                          <a:spcPts val="0"/>
                        </a:spcAft>
                        <a:buClrTx/>
                        <a:buSzTx/>
                        <a:buFontTx/>
                        <a:buNone/>
                      </a:pPr>
                      <a:r>
                        <a:rPr lang="en-GB" sz="1400" b="0" i="0" u="none" strike="noStrike" kern="1200" noProof="0" dirty="0">
                          <a:solidFill>
                            <a:srgbClr val="000000"/>
                          </a:solidFill>
                          <a:effectLst/>
                          <a:latin typeface="Calibri"/>
                          <a:hlinkClick r:id="rId13">
                            <a:extLst>
                              <a:ext uri="{A12FA001-AC4F-418D-AE19-62706E023703}">
                                <ahyp:hlinkClr xmlns:ahyp="http://schemas.microsoft.com/office/drawing/2018/hyperlinkcolor" val="tx"/>
                              </a:ext>
                            </a:extLst>
                          </a:hlinkClick>
                        </a:rPr>
                        <a:t>How inhalers affect the environment - Asthma + Lung UK</a:t>
                      </a:r>
                      <a:r>
                        <a:rPr lang="en-GB" sz="1400" kern="1200" dirty="0">
                          <a:solidFill>
                            <a:schemeClr val="dk1"/>
                          </a:solidFill>
                          <a:effectLst/>
                          <a:latin typeface="+mn-lt"/>
                          <a:ea typeface="+mn-ea"/>
                          <a:cs typeface="+mn-cs"/>
                        </a:rPr>
                        <a:t>      </a:t>
                      </a:r>
                    </a:p>
                    <a:p>
                      <a:pPr marL="0" marR="0" lvl="0" indent="0" algn="l" rtl="0" eaLnBrk="1" fontAlgn="auto" latinLnBrk="0" hangingPunct="1">
                        <a:lnSpc>
                          <a:spcPct val="100000"/>
                        </a:lnSpc>
                        <a:spcBef>
                          <a:spcPts val="0"/>
                        </a:spcBef>
                        <a:spcAft>
                          <a:spcPts val="0"/>
                        </a:spcAft>
                        <a:buClrTx/>
                        <a:buSzTx/>
                        <a:buFontTx/>
                        <a:buNone/>
                      </a:pPr>
                      <a:r>
                        <a:rPr lang="en-GB" sz="1400" b="0" i="0" u="none" strike="noStrike" kern="1200" noProof="0" dirty="0">
                          <a:effectLst/>
                          <a:hlinkClick r:id="rId14"/>
                        </a:rPr>
                        <a:t>Inhaler choices | Asthma + Lung UK (asthmaandlung.org.uk)</a:t>
                      </a:r>
                      <a:r>
                        <a:rPr lang="en-GB" sz="1400" kern="1200" dirty="0">
                          <a:solidFill>
                            <a:schemeClr val="dk1"/>
                          </a:solidFill>
                          <a:effectLst/>
                          <a:latin typeface="+mn-lt"/>
                          <a:ea typeface="+mn-ea"/>
                          <a:cs typeface="+mn-cs"/>
                        </a:rPr>
                        <a:t>   </a:t>
                      </a:r>
                    </a:p>
                    <a:p>
                      <a:pPr marL="0" marR="0" lvl="0" indent="0" algn="l" rtl="0" eaLnBrk="1" fontAlgn="auto" latinLnBrk="0" hangingPunct="1">
                        <a:lnSpc>
                          <a:spcPct val="100000"/>
                        </a:lnSpc>
                        <a:spcBef>
                          <a:spcPts val="0"/>
                        </a:spcBef>
                        <a:spcAft>
                          <a:spcPts val="0"/>
                        </a:spcAft>
                        <a:buClrTx/>
                        <a:buSzTx/>
                        <a:buFontTx/>
                        <a:buNone/>
                      </a:pPr>
                      <a:r>
                        <a:rPr lang="en-GB" sz="1400" b="0" i="0" u="none" strike="noStrike" kern="1200" noProof="0" dirty="0">
                          <a:solidFill>
                            <a:schemeClr val="dk1"/>
                          </a:solidFill>
                          <a:effectLst/>
                          <a:latin typeface="Calibri"/>
                          <a:hlinkClick r:id="rId15"/>
                        </a:rPr>
                        <a:t>Four simple inhaler changes to help your lung condition</a:t>
                      </a:r>
                      <a:r>
                        <a:rPr lang="en-GB" sz="1400" kern="1200" dirty="0">
                          <a:solidFill>
                            <a:schemeClr val="dk1"/>
                          </a:solidFill>
                          <a:effectLst/>
                          <a:latin typeface="+mn-lt"/>
                          <a:ea typeface="+mn-ea"/>
                          <a:cs typeface="+mn-cs"/>
                        </a:rPr>
                        <a:t>                  </a:t>
                      </a:r>
                    </a:p>
                    <a:p>
                      <a:pPr marL="0" marR="0" lvl="0" indent="0" algn="l">
                        <a:lnSpc>
                          <a:spcPct val="100000"/>
                        </a:lnSpc>
                        <a:spcBef>
                          <a:spcPts val="0"/>
                        </a:spcBef>
                        <a:spcAft>
                          <a:spcPts val="0"/>
                        </a:spcAft>
                        <a:buClrTx/>
                        <a:buSzTx/>
                        <a:buFontTx/>
                        <a:buNone/>
                      </a:pPr>
                      <a:r>
                        <a:rPr lang="en-GB" sz="1400" kern="1200" dirty="0">
                          <a:solidFill>
                            <a:schemeClr val="dk1"/>
                          </a:solidFill>
                          <a:effectLst/>
                          <a:latin typeface="+mn-lt"/>
                          <a:ea typeface="+mn-ea"/>
                          <a:cs typeface="+mn-cs"/>
                          <a:hlinkClick r:id="rId16"/>
                        </a:rPr>
                        <a:t>Information and resources on greener respiratory care and sustainable prescribing</a:t>
                      </a:r>
                      <a:endParaRPr lang="en-GB" sz="1400" kern="1200" dirty="0">
                        <a:solidFill>
                          <a:schemeClr val="dk1"/>
                        </a:solidFill>
                        <a:effectLst/>
                        <a:latin typeface="+mn-lt"/>
                        <a:ea typeface="+mn-ea"/>
                        <a:cs typeface="+mn-cs"/>
                      </a:endParaRPr>
                    </a:p>
                    <a:p>
                      <a:pPr marL="0" marR="0" lvl="0" indent="0" algn="l" rtl="0" eaLnBrk="1" fontAlgn="auto" latinLnBrk="0" hangingPunct="1">
                        <a:lnSpc>
                          <a:spcPct val="100000"/>
                        </a:lnSpc>
                        <a:spcBef>
                          <a:spcPts val="0"/>
                        </a:spcBef>
                        <a:spcAft>
                          <a:spcPts val="0"/>
                        </a:spcAft>
                        <a:buClrTx/>
                        <a:buSzTx/>
                        <a:buFontTx/>
                        <a:buNone/>
                      </a:pPr>
                      <a:r>
                        <a:rPr lang="en-GB" sz="1400" kern="1200" dirty="0">
                          <a:solidFill>
                            <a:schemeClr val="dk1"/>
                          </a:solidFill>
                          <a:effectLst/>
                          <a:latin typeface="+mn-lt"/>
                          <a:ea typeface="+mn-ea"/>
                          <a:cs typeface="+mn-cs"/>
                          <a:hlinkClick r:id="rId17"/>
                        </a:rPr>
                        <a:t>Inhalers and the environment information leaflet</a:t>
                      </a:r>
                      <a:endParaRPr lang="en-GB" sz="14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Information resources for people to support environmentally friendly inhaler use are included in the resources listed with the bulletin: </a:t>
                      </a:r>
                      <a:r>
                        <a:rPr lang="en-GB" sz="1400" kern="1200" dirty="0">
                          <a:solidFill>
                            <a:schemeClr val="dk1"/>
                          </a:solidFill>
                          <a:effectLst/>
                          <a:latin typeface="+mn-lt"/>
                          <a:ea typeface="+mn-ea"/>
                          <a:cs typeface="+mn-cs"/>
                        </a:rPr>
                        <a:t> </a:t>
                      </a:r>
                      <a:r>
                        <a:rPr lang="en-GB" sz="1400" u="sng" kern="1200" dirty="0" err="1">
                          <a:solidFill>
                            <a:schemeClr val="dk1"/>
                          </a:solidFill>
                          <a:effectLst/>
                          <a:latin typeface="+mn-lt"/>
                          <a:ea typeface="+mn-ea"/>
                          <a:cs typeface="+mn-cs"/>
                          <a:hlinkClick r:id="rId18"/>
                        </a:rPr>
                        <a:t>PrescQIPP</a:t>
                      </a:r>
                      <a:r>
                        <a:rPr lang="en-GB" sz="1400" u="sng" kern="1200" dirty="0">
                          <a:solidFill>
                            <a:schemeClr val="dk1"/>
                          </a:solidFill>
                          <a:effectLst/>
                          <a:latin typeface="+mn-lt"/>
                          <a:ea typeface="+mn-ea"/>
                          <a:cs typeface="+mn-cs"/>
                          <a:hlinkClick r:id="rId18"/>
                        </a:rPr>
                        <a:t> Inhaler carbon footprint bulletin</a:t>
                      </a:r>
                      <a:endParaRPr lang="en-GB" sz="1200" b="0" dirty="0"/>
                    </a:p>
                  </a:txBody>
                  <a:tcPr>
                    <a:solidFill>
                      <a:schemeClr val="bg2"/>
                    </a:solidFill>
                  </a:tcPr>
                </a:tc>
                <a:extLst>
                  <a:ext uri="{0D108BD9-81ED-4DB2-BD59-A6C34878D82A}">
                    <a16:rowId xmlns:a16="http://schemas.microsoft.com/office/drawing/2014/main" val="3343278063"/>
                  </a:ext>
                </a:extLst>
              </a:tr>
            </a:tbl>
          </a:graphicData>
        </a:graphic>
      </p:graphicFrame>
      <p:sp>
        <p:nvSpPr>
          <p:cNvPr id="3" name="TextBox 2">
            <a:hlinkClick r:id="rId19" action="ppaction://hlinksldjump"/>
            <a:extLst>
              <a:ext uri="{FF2B5EF4-FFF2-40B4-BE49-F238E27FC236}">
                <a16:creationId xmlns:a16="http://schemas.microsoft.com/office/drawing/2014/main" id="{8926746B-E9E0-A135-D291-00BBC3F19460}"/>
              </a:ext>
            </a:extLst>
          </p:cNvPr>
          <p:cNvSpPr txBox="1"/>
          <p:nvPr/>
        </p:nvSpPr>
        <p:spPr>
          <a:xfrm>
            <a:off x="10845200" y="6617711"/>
            <a:ext cx="2148396" cy="276999"/>
          </a:xfrm>
          <a:prstGeom prst="rect">
            <a:avLst/>
          </a:prstGeom>
          <a:noFill/>
        </p:spPr>
        <p:txBody>
          <a:bodyPr wrap="square" rtlCol="0">
            <a:spAutoFit/>
          </a:bodyPr>
          <a:lstStyle/>
          <a:p>
            <a:r>
              <a:rPr lang="en-GB" sz="1200">
                <a:solidFill>
                  <a:schemeClr val="accent1">
                    <a:lumMod val="75000"/>
                  </a:schemeClr>
                </a:solidFill>
                <a:hlinkClick r:id="rId20" action="ppaction://hlinksldjump"/>
              </a:rPr>
              <a:t>Return</a:t>
            </a:r>
            <a:r>
              <a:rPr lang="en-GB" sz="1200">
                <a:solidFill>
                  <a:schemeClr val="accent1">
                    <a:lumMod val="75000"/>
                  </a:schemeClr>
                </a:solidFill>
              </a:rPr>
              <a:t> to Actions</a:t>
            </a:r>
          </a:p>
        </p:txBody>
      </p:sp>
    </p:spTree>
    <p:extLst>
      <p:ext uri="{BB962C8B-B14F-4D97-AF65-F5344CB8AC3E}">
        <p14:creationId xmlns:p14="http://schemas.microsoft.com/office/powerpoint/2010/main" val="20708204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203054" y="51053"/>
            <a:ext cx="8392635" cy="534874"/>
          </a:xfrm>
        </p:spPr>
        <p:txBody>
          <a:bodyPr>
            <a:normAutofit/>
          </a:bodyPr>
          <a:lstStyle/>
          <a:p>
            <a:r>
              <a:rPr lang="en-GB" sz="2800" b="1" dirty="0">
                <a:solidFill>
                  <a:srgbClr val="0070C0"/>
                </a:solidFill>
              </a:rPr>
              <a:t>Core Resources for people with respiratory conditions</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3693434676"/>
              </p:ext>
            </p:extLst>
          </p:nvPr>
        </p:nvGraphicFramePr>
        <p:xfrm>
          <a:off x="203054" y="585927"/>
          <a:ext cx="11704559" cy="5605759"/>
        </p:xfrm>
        <a:graphic>
          <a:graphicData uri="http://schemas.openxmlformats.org/drawingml/2006/table">
            <a:tbl>
              <a:tblPr firstRow="1" bandRow="1">
                <a:tableStyleId>{5C22544A-7EE6-4342-B048-85BDC9FD1C3A}</a:tableStyleId>
              </a:tblPr>
              <a:tblGrid>
                <a:gridCol w="11704559">
                  <a:extLst>
                    <a:ext uri="{9D8B030D-6E8A-4147-A177-3AD203B41FA5}">
                      <a16:colId xmlns:a16="http://schemas.microsoft.com/office/drawing/2014/main" val="2028999251"/>
                    </a:ext>
                  </a:extLst>
                </a:gridCol>
              </a:tblGrid>
              <a:tr h="310265">
                <a:tc>
                  <a:txBody>
                    <a:bodyPr/>
                    <a:lstStyle/>
                    <a:p>
                      <a:pPr lvl="0">
                        <a:buNone/>
                      </a:pPr>
                      <a:r>
                        <a:rPr lang="en-GB" sz="1600" b="1" i="0" u="none" strike="noStrike" noProof="0">
                          <a:latin typeface="+mn-lt"/>
                        </a:rPr>
                        <a:t>Holistic respiratory care</a:t>
                      </a:r>
                    </a:p>
                  </a:txBody>
                  <a:tcPr>
                    <a:solidFill>
                      <a:schemeClr val="accent1"/>
                    </a:solidFill>
                  </a:tcPr>
                </a:tc>
                <a:extLst>
                  <a:ext uri="{0D108BD9-81ED-4DB2-BD59-A6C34878D82A}">
                    <a16:rowId xmlns:a16="http://schemas.microsoft.com/office/drawing/2014/main" val="2177232711"/>
                  </a:ext>
                </a:extLst>
              </a:tr>
              <a:tr h="10369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u="none" strike="noStrike" noProof="0" dirty="0"/>
                        <a:t>Pulmonary rehabilitation: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hlinkClick r:id="rId3"/>
                        </a:rPr>
                        <a:t>What is Pulmonary Rehabilitation -My Lungs My Life leaflet</a:t>
                      </a:r>
                      <a:endParaRPr lang="en-GB" sz="1400"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hlinkClick r:id="rId4"/>
                        </a:rPr>
                        <a:t>What is Pulmonary </a:t>
                      </a:r>
                      <a:r>
                        <a:rPr lang="en-GB" sz="1400" b="0" dirty="0" err="1">
                          <a:hlinkClick r:id="rId4"/>
                        </a:rPr>
                        <a:t>rehabiltation</a:t>
                      </a:r>
                      <a:r>
                        <a:rPr lang="en-GB" sz="1400" b="0" dirty="0">
                          <a:hlinkClick r:id="rId4"/>
                        </a:rPr>
                        <a:t> - CHSS leaflet</a:t>
                      </a:r>
                      <a:endParaRPr lang="en-GB" sz="1400" b="0" dirty="0"/>
                    </a:p>
                    <a:p>
                      <a:pPr lvl="0">
                        <a:buNone/>
                      </a:pPr>
                      <a:r>
                        <a:rPr lang="en-GB" sz="1400" b="0" dirty="0">
                          <a:hlinkClick r:id="rId5"/>
                        </a:rPr>
                        <a:t>What is Pulmonary Rehabilitation? (Video from NHS GGC)</a:t>
                      </a:r>
                      <a:endParaRPr lang="en-GB" sz="1400" b="0" i="0" u="none" strike="noStrike" noProof="0" dirty="0"/>
                    </a:p>
                  </a:txBody>
                  <a:tcPr>
                    <a:solidFill>
                      <a:schemeClr val="accent1">
                        <a:lumMod val="20000"/>
                        <a:lumOff val="80000"/>
                      </a:schemeClr>
                    </a:solidFill>
                  </a:tcPr>
                </a:tc>
                <a:extLst>
                  <a:ext uri="{0D108BD9-81ED-4DB2-BD59-A6C34878D82A}">
                    <a16:rowId xmlns:a16="http://schemas.microsoft.com/office/drawing/2014/main" val="3542948670"/>
                  </a:ext>
                </a:extLst>
              </a:tr>
              <a:tr h="369665">
                <a:tc>
                  <a:txBody>
                    <a:bodyPr/>
                    <a:lstStyle/>
                    <a:p>
                      <a:pPr lvl="0">
                        <a:buNone/>
                      </a:pPr>
                      <a:r>
                        <a:rPr lang="en-GB" sz="1400" b="1" i="0" u="none" strike="noStrike" noProof="0" dirty="0">
                          <a:solidFill>
                            <a:schemeClr val="dk1"/>
                          </a:solidFill>
                          <a:latin typeface="+mn-lt"/>
                        </a:rPr>
                        <a:t>Keeping active with respiratory conditions:  </a:t>
                      </a:r>
                      <a:r>
                        <a:rPr lang="en-GB" sz="1400" b="0" i="0" u="none" strike="noStrike" noProof="0" dirty="0">
                          <a:hlinkClick r:id="rId6"/>
                        </a:rPr>
                        <a:t>Keeping Active - Chest Heart &amp; Stroke Scotland</a:t>
                      </a:r>
                      <a:r>
                        <a:rPr lang="en-GB" sz="1400" b="1" i="0" u="none" strike="noStrike" noProof="0" dirty="0">
                          <a:solidFill>
                            <a:schemeClr val="dk1"/>
                          </a:solidFill>
                          <a:latin typeface="+mn-lt"/>
                        </a:rPr>
                        <a:t> </a:t>
                      </a:r>
                      <a:endParaRPr lang="en-GB" sz="1400" b="0" i="0" u="none" strike="noStrike" noProof="0" dirty="0"/>
                    </a:p>
                    <a:p>
                      <a:pPr lvl="0">
                        <a:buNone/>
                      </a:pPr>
                      <a:r>
                        <a:rPr lang="en-GB" sz="1400" b="1" i="0" u="none" strike="noStrike" noProof="0" dirty="0">
                          <a:solidFill>
                            <a:schemeClr val="dk1"/>
                          </a:solidFill>
                          <a:latin typeface="+mn-lt"/>
                        </a:rPr>
                        <a:t>Keeping active in COPD: </a:t>
                      </a:r>
                      <a:r>
                        <a:rPr lang="en-GB" sz="1400" b="0" i="0" u="none" strike="noStrike" noProof="0" dirty="0">
                          <a:hlinkClick r:id="rId7"/>
                        </a:rPr>
                        <a:t>Physical activity and exercise | My Lungs My Life</a:t>
                      </a:r>
                      <a:endParaRPr lang="en-GB" sz="1400" b="0" i="0" u="none" strike="noStrike"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kern="1200" noProof="0" dirty="0">
                          <a:solidFill>
                            <a:srgbClr val="0563C1"/>
                          </a:solidFill>
                          <a:effectLst/>
                          <a:latin typeface="+mn-lt"/>
                          <a:hlinkClick r:id="rId8"/>
                        </a:rPr>
                        <a:t>Breathe easy groups </a:t>
                      </a:r>
                      <a:r>
                        <a:rPr lang="en-GB" sz="1400" b="0" i="0" u="none" strike="noStrike" kern="1200" noProof="0" dirty="0">
                          <a:solidFill>
                            <a:srgbClr val="0563C1"/>
                          </a:solidFill>
                          <a:effectLst/>
                          <a:latin typeface="+mn-lt"/>
                        </a:rPr>
                        <a:t>(Asthma and Lung UK)</a:t>
                      </a:r>
                    </a:p>
                  </a:txBody>
                  <a:tcPr>
                    <a:solidFill>
                      <a:schemeClr val="bg2"/>
                    </a:solidFill>
                  </a:tcPr>
                </a:tc>
                <a:extLst>
                  <a:ext uri="{0D108BD9-81ED-4DB2-BD59-A6C34878D82A}">
                    <a16:rowId xmlns:a16="http://schemas.microsoft.com/office/drawing/2014/main" val="1116584014"/>
                  </a:ext>
                </a:extLst>
              </a:tr>
              <a:tr h="369665">
                <a:tc>
                  <a:txBody>
                    <a:bodyPr/>
                    <a:lstStyle/>
                    <a:p>
                      <a:pPr lvl="0">
                        <a:buNone/>
                      </a:pPr>
                      <a:r>
                        <a:rPr lang="en-GB" sz="1400" b="1" i="0" u="none" strike="noStrike" noProof="0" dirty="0">
                          <a:latin typeface="+mn-lt"/>
                        </a:rPr>
                        <a:t>Singing for lung health </a:t>
                      </a:r>
                      <a:r>
                        <a:rPr lang="en-GB" sz="1400" b="0" i="0" u="none" strike="noStrike" noProof="0" dirty="0">
                          <a:latin typeface="+mn-lt"/>
                        </a:rPr>
                        <a:t>with  </a:t>
                      </a:r>
                    </a:p>
                    <a:p>
                      <a:pPr lvl="0">
                        <a:buNone/>
                      </a:pPr>
                      <a:r>
                        <a:rPr lang="en-GB" sz="1400" b="0" i="0" u="none" strike="noStrike" noProof="0" dirty="0">
                          <a:latin typeface="+mn-lt"/>
                          <a:hlinkClick r:id="rId9"/>
                        </a:rPr>
                        <a:t>Asthma + Lung UK via Zoom</a:t>
                      </a:r>
                      <a:endParaRPr lang="en-GB" sz="1400" b="0" i="0" u="none" strike="noStrike" noProof="0" dirty="0">
                        <a:latin typeface="+mn-lt"/>
                      </a:endParaRPr>
                    </a:p>
                    <a:p>
                      <a:pPr lvl="0">
                        <a:buNone/>
                      </a:pPr>
                      <a:r>
                        <a:rPr lang="en-GB" sz="1400" b="0" i="0" u="none" strike="noStrike" noProof="0" dirty="0">
                          <a:latin typeface="+mn-lt"/>
                          <a:hlinkClick r:id="rId10"/>
                        </a:rPr>
                        <a:t>Scottish Opera </a:t>
                      </a:r>
                      <a:endParaRPr lang="en-GB" sz="1400" b="0" i="0" u="none" strike="noStrike" noProof="0" dirty="0">
                        <a:latin typeface="+mn-lt"/>
                      </a:endParaRPr>
                    </a:p>
                    <a:p>
                      <a:pPr lvl="0">
                        <a:buNone/>
                      </a:pPr>
                      <a:r>
                        <a:rPr lang="en-GB" sz="1400" b="0" i="0" u="none" strike="noStrike" noProof="0" dirty="0">
                          <a:latin typeface="+mn-lt"/>
                          <a:hlinkClick r:id="rId11"/>
                        </a:rPr>
                        <a:t>The Cheyne Gang</a:t>
                      </a:r>
                      <a:endParaRPr lang="en-GB" sz="1400" b="0" i="0" u="none" strike="noStrike" noProof="0" dirty="0">
                        <a:latin typeface="+mn-lt"/>
                      </a:endParaRPr>
                    </a:p>
                  </a:txBody>
                  <a:tcPr>
                    <a:solidFill>
                      <a:schemeClr val="bg2"/>
                    </a:solidFill>
                  </a:tcPr>
                </a:tc>
                <a:extLst>
                  <a:ext uri="{0D108BD9-81ED-4DB2-BD59-A6C34878D82A}">
                    <a16:rowId xmlns:a16="http://schemas.microsoft.com/office/drawing/2014/main" val="2861156016"/>
                  </a:ext>
                </a:extLst>
              </a:tr>
              <a:tr h="3320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u="none" strike="noStrike" noProof="0" dirty="0">
                          <a:solidFill>
                            <a:schemeClr val="dk1"/>
                          </a:solidFill>
                          <a:latin typeface="+mn-lt"/>
                        </a:rPr>
                        <a:t>Well-being: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noProof="0" dirty="0">
                          <a:solidFill>
                            <a:schemeClr val="dk1"/>
                          </a:solidFill>
                          <a:latin typeface="+mn-lt"/>
                          <a:hlinkClick r:id="rId12"/>
                        </a:rPr>
                        <a:t>NHS Inform Mental health links (</a:t>
                      </a:r>
                      <a:r>
                        <a:rPr lang="en-GB" sz="1400" b="0" i="0" u="none" strike="noStrike" noProof="0" dirty="0" err="1">
                          <a:solidFill>
                            <a:schemeClr val="dk1"/>
                          </a:solidFill>
                          <a:latin typeface="+mn-lt"/>
                          <a:hlinkClick r:id="rId12"/>
                        </a:rPr>
                        <a:t>Silvercloud</a:t>
                      </a:r>
                      <a:r>
                        <a:rPr lang="en-GB" sz="1400" b="0" i="0" u="none" strike="noStrike" noProof="0" dirty="0">
                          <a:solidFill>
                            <a:schemeClr val="dk1"/>
                          </a:solidFill>
                          <a:latin typeface="+mn-lt"/>
                          <a:hlinkClick r:id="rId12"/>
                        </a:rPr>
                        <a:t>, Daylight, </a:t>
                      </a:r>
                      <a:r>
                        <a:rPr lang="en-GB" sz="1400" b="0" i="0" u="none" strike="noStrike" noProof="0" dirty="0" err="1">
                          <a:solidFill>
                            <a:schemeClr val="dk1"/>
                          </a:solidFill>
                          <a:latin typeface="+mn-lt"/>
                          <a:hlinkClick r:id="rId12"/>
                        </a:rPr>
                        <a:t>Sleepio</a:t>
                      </a:r>
                      <a:r>
                        <a:rPr lang="en-GB" sz="1400" b="0" i="0" u="none" strike="noStrike" noProof="0" dirty="0">
                          <a:solidFill>
                            <a:schemeClr val="dk1"/>
                          </a:solidFill>
                          <a:latin typeface="+mn-lt"/>
                          <a:hlinkClick r:id="rId12"/>
                        </a:rPr>
                        <a:t>)</a:t>
                      </a:r>
                      <a:endParaRPr lang="en-GB" sz="1400" b="0" i="0" u="none" strike="noStrike" noProof="0" dirty="0">
                        <a:solidFill>
                          <a:schemeClr val="dk1"/>
                        </a:solidFill>
                        <a:latin typeface="+mn-lt"/>
                      </a:endParaRPr>
                    </a:p>
                    <a:p>
                      <a:pPr lvl="0">
                        <a:buNone/>
                      </a:pPr>
                      <a:r>
                        <a:rPr lang="en-GB" sz="1400" b="0" dirty="0">
                          <a:hlinkClick r:id="rId13"/>
                        </a:rPr>
                        <a:t>CHSS Mental wellbeing information</a:t>
                      </a:r>
                      <a:endParaRPr lang="en-GB" sz="1400" b="0" dirty="0"/>
                    </a:p>
                    <a:p>
                      <a:pPr lvl="0">
                        <a:buNone/>
                      </a:pPr>
                      <a:r>
                        <a:rPr lang="en-GB" sz="1400" b="0" dirty="0">
                          <a:hlinkClick r:id="rId14"/>
                        </a:rPr>
                        <a:t>Mental health and wellbeing - Asthma + Lung UK</a:t>
                      </a:r>
                      <a:endParaRPr lang="en-GB" sz="1400" b="0" dirty="0"/>
                    </a:p>
                    <a:p>
                      <a:pPr lvl="0">
                        <a:buNone/>
                      </a:pPr>
                      <a:r>
                        <a:rPr lang="en-GB" sz="1400" b="0" dirty="0">
                          <a:hlinkClick r:id="rId15"/>
                        </a:rPr>
                        <a:t>Mood and anxiety information - My Lungs My Life</a:t>
                      </a:r>
                      <a:endParaRPr lang="en-GB" sz="1400" b="0" dirty="0"/>
                    </a:p>
                    <a:p>
                      <a:pPr lvl="0">
                        <a:buNone/>
                      </a:pPr>
                      <a:r>
                        <a:rPr lang="en-GB" sz="1400" b="0" dirty="0">
                          <a:hlinkClick r:id="rId16"/>
                        </a:rPr>
                        <a:t>Breathing and relaxation exercises for stress</a:t>
                      </a:r>
                      <a:endParaRPr lang="en-GB" sz="1400" b="0" dirty="0"/>
                    </a:p>
                    <a:p>
                      <a:pPr lvl="0">
                        <a:buNone/>
                      </a:pPr>
                      <a:r>
                        <a:rPr lang="en-GB" sz="1400" b="0" dirty="0">
                          <a:hlinkClick r:id="rId17"/>
                        </a:rPr>
                        <a:t>Breathing Space </a:t>
                      </a:r>
                      <a:r>
                        <a:rPr lang="en-GB" sz="1400" b="0" dirty="0"/>
                        <a:t>Free confidential phone and webchat service for low mood </a:t>
                      </a:r>
                    </a:p>
                    <a:p>
                      <a:pPr lvl="0">
                        <a:buNone/>
                      </a:pPr>
                      <a:r>
                        <a:rPr lang="en-GB" sz="1400" b="0" dirty="0">
                          <a:hlinkClick r:id="rId18"/>
                        </a:rPr>
                        <a:t>Mindfulness information</a:t>
                      </a:r>
                      <a:endParaRPr lang="en-GB" sz="1400" b="0" dirty="0"/>
                    </a:p>
                    <a:p>
                      <a:pPr lvl="0">
                        <a:buNone/>
                      </a:pPr>
                      <a:r>
                        <a:rPr lang="en-GB" sz="1400" b="0" dirty="0">
                          <a:hlinkClick r:id="rId19"/>
                        </a:rPr>
                        <a:t>Headspace - free 14 day trial, exploring mindfulness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i="0" u="none" strike="noStrike" kern="1200" noProof="0" dirty="0">
                        <a:solidFill>
                          <a:srgbClr val="0563C1"/>
                        </a:solidFill>
                        <a:effectLst/>
                        <a:latin typeface="+mn-lt"/>
                      </a:endParaRPr>
                    </a:p>
                  </a:txBody>
                  <a:tcPr>
                    <a:solidFill>
                      <a:schemeClr val="bg2"/>
                    </a:solidFill>
                  </a:tcPr>
                </a:tc>
                <a:extLst>
                  <a:ext uri="{0D108BD9-81ED-4DB2-BD59-A6C34878D82A}">
                    <a16:rowId xmlns:a16="http://schemas.microsoft.com/office/drawing/2014/main" val="2009340612"/>
                  </a:ext>
                </a:extLst>
              </a:tr>
              <a:tr h="3320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kern="1200" noProof="0" dirty="0">
                          <a:solidFill>
                            <a:srgbClr val="0563C1"/>
                          </a:solidFill>
                          <a:effectLst/>
                          <a:latin typeface="+mn-lt"/>
                          <a:hlinkClick r:id="rId20"/>
                        </a:rPr>
                        <a:t>ALISS</a:t>
                      </a:r>
                      <a:r>
                        <a:rPr lang="en-GB" sz="1400" b="0" i="0" u="none" strike="noStrike" kern="1200" noProof="0" dirty="0">
                          <a:solidFill>
                            <a:srgbClr val="0563C1"/>
                          </a:solidFill>
                          <a:effectLst/>
                          <a:latin typeface="+mn-lt"/>
                        </a:rPr>
                        <a:t> - find services, groups and activities for health and wellbeing across Scotland</a:t>
                      </a:r>
                    </a:p>
                  </a:txBody>
                  <a:tcPr>
                    <a:solidFill>
                      <a:schemeClr val="bg2"/>
                    </a:solidFill>
                  </a:tcPr>
                </a:tc>
                <a:extLst>
                  <a:ext uri="{0D108BD9-81ED-4DB2-BD59-A6C34878D82A}">
                    <a16:rowId xmlns:a16="http://schemas.microsoft.com/office/drawing/2014/main" val="423136686"/>
                  </a:ext>
                </a:extLst>
              </a:tr>
            </a:tbl>
          </a:graphicData>
        </a:graphic>
      </p:graphicFrame>
      <p:sp>
        <p:nvSpPr>
          <p:cNvPr id="3" name="TextBox 2">
            <a:hlinkClick r:id="rId21" action="ppaction://hlinksldjump"/>
            <a:extLst>
              <a:ext uri="{FF2B5EF4-FFF2-40B4-BE49-F238E27FC236}">
                <a16:creationId xmlns:a16="http://schemas.microsoft.com/office/drawing/2014/main" id="{8926746B-E9E0-A135-D291-00BBC3F19460}"/>
              </a:ext>
            </a:extLst>
          </p:cNvPr>
          <p:cNvSpPr txBox="1"/>
          <p:nvPr/>
        </p:nvSpPr>
        <p:spPr>
          <a:xfrm>
            <a:off x="10845200" y="6617711"/>
            <a:ext cx="2148396" cy="276999"/>
          </a:xfrm>
          <a:prstGeom prst="rect">
            <a:avLst/>
          </a:prstGeom>
          <a:noFill/>
        </p:spPr>
        <p:txBody>
          <a:bodyPr wrap="square" rtlCol="0">
            <a:spAutoFit/>
          </a:bodyPr>
          <a:lstStyle/>
          <a:p>
            <a:r>
              <a:rPr lang="en-GB" sz="1200">
                <a:solidFill>
                  <a:schemeClr val="accent1">
                    <a:lumMod val="75000"/>
                  </a:schemeClr>
                </a:solidFill>
                <a:hlinkClick r:id="rId22" action="ppaction://hlinksldjump"/>
              </a:rPr>
              <a:t>Return</a:t>
            </a:r>
            <a:r>
              <a:rPr lang="en-GB" sz="1200">
                <a:solidFill>
                  <a:schemeClr val="accent1">
                    <a:lumMod val="75000"/>
                  </a:schemeClr>
                </a:solidFill>
              </a:rPr>
              <a:t> to Actions</a:t>
            </a:r>
          </a:p>
        </p:txBody>
      </p:sp>
    </p:spTree>
    <p:extLst>
      <p:ext uri="{BB962C8B-B14F-4D97-AF65-F5344CB8AC3E}">
        <p14:creationId xmlns:p14="http://schemas.microsoft.com/office/powerpoint/2010/main" val="2414247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AB931-67E6-0540-422C-E73E6755BF98}"/>
              </a:ext>
            </a:extLst>
          </p:cNvPr>
          <p:cNvSpPr>
            <a:spLocks noGrp="1"/>
          </p:cNvSpPr>
          <p:nvPr>
            <p:ph type="ctrTitle"/>
          </p:nvPr>
        </p:nvSpPr>
        <p:spPr>
          <a:xfrm>
            <a:off x="496894" y="342522"/>
            <a:ext cx="10363200" cy="536367"/>
          </a:xfrm>
        </p:spPr>
        <p:txBody>
          <a:bodyPr lIns="91440" tIns="45720" rIns="91440" bIns="45720" anchor="t"/>
          <a:lstStyle/>
          <a:p>
            <a:r>
              <a:rPr lang="en-GB" b="1">
                <a:solidFill>
                  <a:srgbClr val="0986B0"/>
                </a:solidFill>
              </a:rPr>
              <a:t>How to use this toolkit</a:t>
            </a:r>
          </a:p>
        </p:txBody>
      </p:sp>
      <p:sp>
        <p:nvSpPr>
          <p:cNvPr id="3" name="Subtitle 2">
            <a:extLst>
              <a:ext uri="{FF2B5EF4-FFF2-40B4-BE49-F238E27FC236}">
                <a16:creationId xmlns:a16="http://schemas.microsoft.com/office/drawing/2014/main" id="{C2455CF6-59C8-4B59-867C-FDBA8ADD87F2}"/>
              </a:ext>
            </a:extLst>
          </p:cNvPr>
          <p:cNvSpPr>
            <a:spLocks noGrp="1"/>
          </p:cNvSpPr>
          <p:nvPr>
            <p:ph type="subTitle" idx="1"/>
          </p:nvPr>
        </p:nvSpPr>
        <p:spPr>
          <a:xfrm>
            <a:off x="298712" y="878889"/>
            <a:ext cx="11453316" cy="5041202"/>
          </a:xfrm>
        </p:spPr>
        <p:txBody>
          <a:bodyPr lIns="91440" tIns="45720" rIns="91440" bIns="45720" anchor="t"/>
          <a:lstStyle/>
          <a:p>
            <a:pPr algn="l"/>
            <a:r>
              <a:rPr lang="en-GB" dirty="0"/>
              <a:t>T</a:t>
            </a:r>
            <a:r>
              <a:rPr lang="en-GB" sz="1600" dirty="0"/>
              <a:t>his toolkit focuses on asthma and COPD respiratory care. </a:t>
            </a:r>
            <a:endParaRPr lang="en-GB" sz="1600" dirty="0">
              <a:cs typeface="Arial"/>
            </a:endParaRPr>
          </a:p>
          <a:p>
            <a:pPr algn="l"/>
            <a:endParaRPr lang="en-GB" sz="1600" dirty="0">
              <a:cs typeface="Arial"/>
            </a:endParaRPr>
          </a:p>
          <a:p>
            <a:pPr algn="l"/>
            <a:r>
              <a:rPr lang="en-GB" sz="1600" dirty="0"/>
              <a:t>It covers high priority areas such as</a:t>
            </a:r>
            <a:endParaRPr lang="en-GB" sz="1600" dirty="0">
              <a:cs typeface="Arial"/>
            </a:endParaRPr>
          </a:p>
          <a:p>
            <a:pPr marL="285750" indent="-285750" algn="l">
              <a:buFont typeface="Arial" panose="020B0604020202020204" pitchFamily="34" charset="0"/>
              <a:buChar char="•"/>
            </a:pPr>
            <a:r>
              <a:rPr lang="en-GB" sz="1600" dirty="0"/>
              <a:t>Accurate diagnosis</a:t>
            </a:r>
            <a:endParaRPr lang="en-GB" sz="1600" dirty="0">
              <a:cs typeface="Arial"/>
            </a:endParaRPr>
          </a:p>
          <a:p>
            <a:pPr marL="285750" indent="-285750" algn="l">
              <a:buFont typeface="Arial" panose="020B0604020202020204" pitchFamily="34" charset="0"/>
              <a:buChar char="•"/>
            </a:pPr>
            <a:r>
              <a:rPr lang="en-GB" sz="1600" dirty="0"/>
              <a:t>Prevention</a:t>
            </a:r>
            <a:endParaRPr lang="en-GB" sz="1600" dirty="0">
              <a:cs typeface="Arial"/>
            </a:endParaRPr>
          </a:p>
          <a:p>
            <a:pPr marL="285750" indent="-285750" algn="l">
              <a:buFont typeface="Arial" panose="020B0604020202020204" pitchFamily="34" charset="0"/>
              <a:buChar char="•"/>
            </a:pPr>
            <a:r>
              <a:rPr lang="en-GB" sz="1600" dirty="0"/>
              <a:t>Self-management</a:t>
            </a:r>
            <a:endParaRPr lang="en-GB" sz="1600" dirty="0">
              <a:cs typeface="Arial"/>
            </a:endParaRPr>
          </a:p>
          <a:p>
            <a:pPr marL="285750" indent="-285750" algn="l">
              <a:buFont typeface="Arial" panose="020B0604020202020204" pitchFamily="34" charset="0"/>
              <a:buChar char="•"/>
            </a:pPr>
            <a:r>
              <a:rPr lang="en-GB" sz="1600" dirty="0"/>
              <a:t>Medicines optimisation</a:t>
            </a:r>
            <a:endParaRPr lang="en-GB" sz="1600" dirty="0">
              <a:cs typeface="Arial"/>
            </a:endParaRPr>
          </a:p>
          <a:p>
            <a:pPr marL="285750" indent="-285750" algn="l">
              <a:buFont typeface="Arial" panose="020B0604020202020204" pitchFamily="34" charset="0"/>
              <a:buChar char="•"/>
            </a:pPr>
            <a:r>
              <a:rPr lang="en-GB" sz="1600" dirty="0"/>
              <a:t>Non-pharmacological interventions</a:t>
            </a:r>
            <a:endParaRPr lang="en-GB" sz="1600" dirty="0">
              <a:cs typeface="Arial"/>
            </a:endParaRPr>
          </a:p>
          <a:p>
            <a:pPr marL="285750" indent="-285750" algn="l">
              <a:buFont typeface="Arial" panose="020B0604020202020204" pitchFamily="34" charset="0"/>
              <a:buChar char="•"/>
            </a:pPr>
            <a:r>
              <a:rPr lang="en-GB" sz="1600" dirty="0"/>
              <a:t>Environmental impact</a:t>
            </a:r>
            <a:endParaRPr lang="en-GB" sz="1600" dirty="0">
              <a:cs typeface="Arial"/>
            </a:endParaRPr>
          </a:p>
          <a:p>
            <a:pPr marL="285750" indent="-285750" algn="l">
              <a:buFont typeface="Arial" panose="020B0604020202020204" pitchFamily="34" charset="0"/>
              <a:buChar char="•"/>
            </a:pPr>
            <a:r>
              <a:rPr lang="en-GB" sz="1600" dirty="0"/>
              <a:t>Links to useful resources from trusted sources for </a:t>
            </a:r>
            <a:r>
              <a:rPr lang="en-GB" sz="1600" dirty="0">
                <a:hlinkClick r:id="rId2" action="ppaction://hlinksldjump"/>
              </a:rPr>
              <a:t>healthcare professionals </a:t>
            </a:r>
            <a:r>
              <a:rPr lang="en-GB" sz="1600" dirty="0"/>
              <a:t>and </a:t>
            </a:r>
            <a:r>
              <a:rPr lang="en-GB" sz="1600" dirty="0">
                <a:hlinkClick r:id="rId3" action="ppaction://hlinksldjump"/>
              </a:rPr>
              <a:t>people living with the conditions</a:t>
            </a:r>
            <a:endParaRPr lang="en-GB" sz="1600" dirty="0">
              <a:cs typeface="Arial"/>
            </a:endParaRPr>
          </a:p>
          <a:p>
            <a:pPr algn="l"/>
            <a:endParaRPr lang="en-GB" sz="1600" dirty="0">
              <a:cs typeface="Arial"/>
            </a:endParaRPr>
          </a:p>
          <a:p>
            <a:pPr algn="l"/>
            <a:r>
              <a:rPr lang="en-GB" sz="1600" dirty="0"/>
              <a:t>The actions to support implementation will help you to identify and prioritise ideas for change in your practice, to improve respiratory care. They guide you through current guidance, current data and suggested areas which you may wish to focus on.</a:t>
            </a:r>
            <a:endParaRPr lang="en-GB" sz="1600" dirty="0">
              <a:cs typeface="Arial"/>
            </a:endParaRPr>
          </a:p>
          <a:p>
            <a:pPr algn="l"/>
            <a:endParaRPr lang="en-GB" sz="1600" dirty="0">
              <a:cs typeface="Arial"/>
            </a:endParaRPr>
          </a:p>
          <a:p>
            <a:pPr algn="l"/>
            <a:r>
              <a:rPr lang="en-GB" sz="1600" b="1" dirty="0"/>
              <a:t>You do not have to address everything at once, start small, for example, with one or two </a:t>
            </a:r>
            <a:r>
              <a:rPr lang="en-GB" sz="1600" b="1" dirty="0">
                <a:hlinkClick r:id="rId4"/>
              </a:rPr>
              <a:t>tests of change</a:t>
            </a:r>
            <a:r>
              <a:rPr lang="en-GB" sz="1600" dirty="0"/>
              <a:t>. Remember you can always pause and revert (if the change process is too difficult). You may wish to start with the </a:t>
            </a:r>
            <a:r>
              <a:rPr lang="en-GB" sz="1600" dirty="0">
                <a:hlinkClick r:id="rId5" action="ppaction://hlinksldjump"/>
              </a:rPr>
              <a:t>NTIs</a:t>
            </a:r>
            <a:r>
              <a:rPr lang="en-GB" sz="1600" dirty="0"/>
              <a:t> or ideas in the </a:t>
            </a:r>
            <a:r>
              <a:rPr lang="en-GB" sz="1600" dirty="0">
                <a:hlinkClick r:id="rId6" action="ppaction://hlinksldjump"/>
              </a:rPr>
              <a:t>Greener asthma toolkit </a:t>
            </a:r>
            <a:r>
              <a:rPr lang="en-GB" sz="1600" dirty="0"/>
              <a:t>(categorised as the 4D’s: Diagnosis, Disease control, Device, Disposal).  There are </a:t>
            </a:r>
            <a:r>
              <a:rPr lang="en-GB" sz="1600" dirty="0">
                <a:hlinkClick r:id="rId7" action="ppaction://hlinksldjump"/>
              </a:rPr>
              <a:t>examples</a:t>
            </a:r>
            <a:r>
              <a:rPr lang="en-GB" sz="1600" dirty="0"/>
              <a:t> of projects already carried out to give you inspiration.</a:t>
            </a:r>
            <a:endParaRPr lang="en-GB" sz="1600" dirty="0">
              <a:cs typeface="Arial"/>
            </a:endParaRPr>
          </a:p>
          <a:p>
            <a:pPr algn="l"/>
            <a:r>
              <a:rPr lang="en-GB" dirty="0"/>
              <a:t> </a:t>
            </a:r>
          </a:p>
        </p:txBody>
      </p:sp>
    </p:spTree>
    <p:extLst>
      <p:ext uri="{BB962C8B-B14F-4D97-AF65-F5344CB8AC3E}">
        <p14:creationId xmlns:p14="http://schemas.microsoft.com/office/powerpoint/2010/main" val="3772701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ctrTitle"/>
          </p:nvPr>
        </p:nvSpPr>
        <p:spPr>
          <a:xfrm>
            <a:off x="153439" y="199646"/>
            <a:ext cx="10363200" cy="648072"/>
          </a:xfrm>
        </p:spPr>
        <p:txBody>
          <a:bodyPr>
            <a:normAutofit fontScale="90000"/>
          </a:bodyPr>
          <a:lstStyle/>
          <a:p>
            <a:pPr algn="l"/>
            <a:r>
              <a:rPr lang="en-GB" b="1">
                <a:solidFill>
                  <a:srgbClr val="0070C0"/>
                </a:solidFill>
              </a:rPr>
              <a:t>Actions to support implementation</a:t>
            </a:r>
            <a:br>
              <a:rPr lang="en-GB" b="1">
                <a:solidFill>
                  <a:srgbClr val="0070C0"/>
                </a:solidFill>
              </a:rPr>
            </a:br>
            <a:r>
              <a:rPr lang="en-GB" sz="2200" b="1" i="1">
                <a:solidFill>
                  <a:srgbClr val="0070C0"/>
                </a:solidFill>
                <a:hlinkClick r:id="rId3"/>
              </a:rPr>
              <a:t>Please also QI zone for learning and resources</a:t>
            </a:r>
            <a:endParaRPr lang="en-GB" sz="2200" b="1">
              <a:solidFill>
                <a:srgbClr val="0070C0"/>
              </a:solidFill>
            </a:endParaRPr>
          </a:p>
        </p:txBody>
      </p:sp>
      <p:sp>
        <p:nvSpPr>
          <p:cNvPr id="4" name="Rectangle: Rounded Corners 3">
            <a:extLst>
              <a:ext uri="{FF2B5EF4-FFF2-40B4-BE49-F238E27FC236}">
                <a16:creationId xmlns:a16="http://schemas.microsoft.com/office/drawing/2014/main" id="{DD567967-0AEE-91B9-EAAD-E6BBCFDDC557}"/>
              </a:ext>
            </a:extLst>
          </p:cNvPr>
          <p:cNvSpPr/>
          <p:nvPr/>
        </p:nvSpPr>
        <p:spPr>
          <a:xfrm>
            <a:off x="5054350" y="1049990"/>
            <a:ext cx="1980000" cy="1440000"/>
          </a:xfrm>
          <a:prstGeom prst="roundRect">
            <a:avLst/>
          </a:prstGeom>
          <a:solidFill>
            <a:srgbClr val="072B78"/>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lnSpc>
                <a:spcPct val="150000"/>
              </a:lnSpc>
            </a:pPr>
            <a:r>
              <a:rPr lang="en-GB" b="1" u="sng">
                <a:solidFill>
                  <a:schemeClr val="bg1"/>
                </a:solidFill>
                <a:hlinkClick r:id="rId4" action="ppaction://hlinksldjump">
                  <a:extLst>
                    <a:ext uri="{A12FA001-AC4F-418D-AE19-62706E023703}">
                      <ahyp:hlinkClr xmlns:ahyp="http://schemas.microsoft.com/office/drawing/2018/hyperlinkcolor" val="tx"/>
                    </a:ext>
                  </a:extLst>
                </a:hlinkClick>
              </a:rPr>
              <a:t>Step 1</a:t>
            </a:r>
            <a:endParaRPr lang="en-GB" b="1" u="sng">
              <a:solidFill>
                <a:schemeClr val="bg1"/>
              </a:solidFill>
            </a:endParaRPr>
          </a:p>
          <a:p>
            <a:pPr algn="ctr">
              <a:lnSpc>
                <a:spcPts val="1500"/>
              </a:lnSpc>
            </a:pPr>
            <a:r>
              <a:rPr lang="en-GB">
                <a:solidFill>
                  <a:schemeClr val="bg1"/>
                </a:solidFill>
              </a:rPr>
              <a:t>Consider “WHY” change</a:t>
            </a:r>
            <a:endParaRPr lang="en-GB">
              <a:solidFill>
                <a:schemeClr val="bg1"/>
              </a:solidFill>
              <a:ea typeface="Calibri"/>
              <a:cs typeface="Calibri"/>
            </a:endParaRPr>
          </a:p>
          <a:p>
            <a:pPr algn="ctr">
              <a:lnSpc>
                <a:spcPct val="150000"/>
              </a:lnSpc>
            </a:pPr>
            <a:endParaRPr lang="en-GB" sz="1600">
              <a:solidFill>
                <a:srgbClr val="0070C0"/>
              </a:solidFill>
            </a:endParaRPr>
          </a:p>
        </p:txBody>
      </p:sp>
      <p:sp>
        <p:nvSpPr>
          <p:cNvPr id="5" name="Rectangle: Rounded Corners 4">
            <a:extLst>
              <a:ext uri="{FF2B5EF4-FFF2-40B4-BE49-F238E27FC236}">
                <a16:creationId xmlns:a16="http://schemas.microsoft.com/office/drawing/2014/main" id="{EB9D028D-8F20-1B14-4A94-FD2AEB2990E7}"/>
              </a:ext>
            </a:extLst>
          </p:cNvPr>
          <p:cNvSpPr/>
          <p:nvPr/>
        </p:nvSpPr>
        <p:spPr>
          <a:xfrm>
            <a:off x="7352143" y="1769990"/>
            <a:ext cx="1980000" cy="1440000"/>
          </a:xfrm>
          <a:prstGeom prst="roundRect">
            <a:avLst/>
          </a:prstGeom>
          <a:solidFill>
            <a:srgbClr val="0986B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GB" b="1" u="sng">
                <a:solidFill>
                  <a:schemeClr val="bg1"/>
                </a:solidFill>
                <a:hlinkClick r:id="rId5" action="ppaction://hlinksldjump">
                  <a:extLst>
                    <a:ext uri="{A12FA001-AC4F-418D-AE19-62706E023703}">
                      <ahyp:hlinkClr xmlns:ahyp="http://schemas.microsoft.com/office/drawing/2018/hyperlinkcolor" val="tx"/>
                    </a:ext>
                  </a:extLst>
                </a:hlinkClick>
              </a:rPr>
              <a:t>Step 2</a:t>
            </a:r>
            <a:endParaRPr lang="en-GB" b="1" u="sng">
              <a:solidFill>
                <a:schemeClr val="bg1"/>
              </a:solidFill>
            </a:endParaRPr>
          </a:p>
          <a:p>
            <a:pPr algn="ctr">
              <a:lnSpc>
                <a:spcPts val="1500"/>
              </a:lnSpc>
            </a:pPr>
            <a:r>
              <a:rPr lang="en-GB" sz="1800">
                <a:solidFill>
                  <a:schemeClr val="bg1"/>
                </a:solidFill>
              </a:rPr>
              <a:t>Understand the current situation</a:t>
            </a:r>
            <a:endParaRPr lang="en-GB" sz="1600">
              <a:solidFill>
                <a:srgbClr val="0070C0"/>
              </a:solidFill>
            </a:endParaRPr>
          </a:p>
          <a:p>
            <a:pPr algn="ctr"/>
            <a:endParaRPr lang="en-GB"/>
          </a:p>
        </p:txBody>
      </p:sp>
      <p:sp>
        <p:nvSpPr>
          <p:cNvPr id="8" name="Rectangle: Rounded Corners 7">
            <a:extLst>
              <a:ext uri="{FF2B5EF4-FFF2-40B4-BE49-F238E27FC236}">
                <a16:creationId xmlns:a16="http://schemas.microsoft.com/office/drawing/2014/main" id="{C6E9F2A0-F6DA-A13D-791A-38B8B8BC9EC8}"/>
              </a:ext>
            </a:extLst>
          </p:cNvPr>
          <p:cNvSpPr/>
          <p:nvPr/>
        </p:nvSpPr>
        <p:spPr>
          <a:xfrm>
            <a:off x="7406365" y="3871572"/>
            <a:ext cx="1980000" cy="1440000"/>
          </a:xfrm>
          <a:prstGeom prst="roundRect">
            <a:avLst/>
          </a:prstGeom>
          <a:solidFill>
            <a:srgbClr val="02A19B"/>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GB" b="1" u="sng">
                <a:solidFill>
                  <a:schemeClr val="bg1"/>
                </a:solidFill>
                <a:hlinkClick r:id="rId6" action="ppaction://hlinksldjump">
                  <a:extLst>
                    <a:ext uri="{A12FA001-AC4F-418D-AE19-62706E023703}">
                      <ahyp:hlinkClr xmlns:ahyp="http://schemas.microsoft.com/office/drawing/2018/hyperlinkcolor" val="tx"/>
                    </a:ext>
                  </a:extLst>
                </a:hlinkClick>
              </a:rPr>
              <a:t>Step 3</a:t>
            </a:r>
            <a:endParaRPr lang="en-GB" b="1" u="sng">
              <a:solidFill>
                <a:schemeClr val="bg1"/>
              </a:solidFill>
            </a:endParaRPr>
          </a:p>
          <a:p>
            <a:pPr algn="ctr"/>
            <a:r>
              <a:rPr lang="en-GB" sz="1800"/>
              <a:t>Develop aims and change theory</a:t>
            </a:r>
            <a:endParaRPr lang="en-GB"/>
          </a:p>
        </p:txBody>
      </p:sp>
      <p:sp>
        <p:nvSpPr>
          <p:cNvPr id="9" name="Rectangle: Rounded Corners 8">
            <a:extLst>
              <a:ext uri="{FF2B5EF4-FFF2-40B4-BE49-F238E27FC236}">
                <a16:creationId xmlns:a16="http://schemas.microsoft.com/office/drawing/2014/main" id="{90F9C439-EBF2-E92A-84FA-D405BE2696D1}"/>
              </a:ext>
            </a:extLst>
          </p:cNvPr>
          <p:cNvSpPr/>
          <p:nvPr/>
        </p:nvSpPr>
        <p:spPr>
          <a:xfrm>
            <a:off x="5054350" y="4591572"/>
            <a:ext cx="1980000" cy="1440000"/>
          </a:xfrm>
          <a:prstGeom prst="roundRect">
            <a:avLst/>
          </a:prstGeom>
          <a:solidFill>
            <a:srgbClr val="63A118"/>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GB" b="1" u="sng">
                <a:solidFill>
                  <a:schemeClr val="bg1"/>
                </a:solidFill>
                <a:hlinkClick r:id="rId7" action="ppaction://hlinksldjump">
                  <a:extLst>
                    <a:ext uri="{A12FA001-AC4F-418D-AE19-62706E023703}">
                      <ahyp:hlinkClr xmlns:ahyp="http://schemas.microsoft.com/office/drawing/2018/hyperlinkcolor" val="tx"/>
                    </a:ext>
                  </a:extLst>
                </a:hlinkClick>
              </a:rPr>
              <a:t>Step 4</a:t>
            </a:r>
            <a:endParaRPr lang="en-GB" b="1" u="sng">
              <a:solidFill>
                <a:schemeClr val="bg1"/>
              </a:solidFill>
            </a:endParaRPr>
          </a:p>
          <a:p>
            <a:pPr algn="ctr">
              <a:lnSpc>
                <a:spcPts val="1500"/>
              </a:lnSpc>
            </a:pPr>
            <a:r>
              <a:rPr lang="en-GB" sz="1800">
                <a:solidFill>
                  <a:schemeClr val="bg1"/>
                </a:solidFill>
              </a:rPr>
              <a:t>Testing change and resources</a:t>
            </a:r>
            <a:endParaRPr lang="en-GB" sz="1600">
              <a:solidFill>
                <a:schemeClr val="bg1"/>
              </a:solidFill>
            </a:endParaRPr>
          </a:p>
          <a:p>
            <a:pPr algn="ctr"/>
            <a:endParaRPr lang="en-GB"/>
          </a:p>
        </p:txBody>
      </p:sp>
      <p:sp>
        <p:nvSpPr>
          <p:cNvPr id="10" name="Rectangle: Rounded Corners 9">
            <a:extLst>
              <a:ext uri="{FF2B5EF4-FFF2-40B4-BE49-F238E27FC236}">
                <a16:creationId xmlns:a16="http://schemas.microsoft.com/office/drawing/2014/main" id="{300CD978-6121-D601-DC7D-DD0E46D2275B}"/>
              </a:ext>
            </a:extLst>
          </p:cNvPr>
          <p:cNvSpPr/>
          <p:nvPr/>
        </p:nvSpPr>
        <p:spPr>
          <a:xfrm>
            <a:off x="2702335" y="3871572"/>
            <a:ext cx="1980000" cy="1440000"/>
          </a:xfrm>
          <a:prstGeom prst="roundRect">
            <a:avLst/>
          </a:prstGeom>
          <a:solidFill>
            <a:srgbClr val="00953B"/>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GB" b="1" u="sng">
                <a:solidFill>
                  <a:schemeClr val="bg1"/>
                </a:solidFill>
                <a:hlinkClick r:id="rId8" action="ppaction://hlinksldjump">
                  <a:extLst>
                    <a:ext uri="{A12FA001-AC4F-418D-AE19-62706E023703}">
                      <ahyp:hlinkClr xmlns:ahyp="http://schemas.microsoft.com/office/drawing/2018/hyperlinkcolor" val="tx"/>
                    </a:ext>
                  </a:extLst>
                </a:hlinkClick>
              </a:rPr>
              <a:t>Step 5</a:t>
            </a:r>
            <a:endParaRPr lang="en-GB" b="1" u="sng">
              <a:solidFill>
                <a:schemeClr val="bg1"/>
              </a:solidFill>
            </a:endParaRPr>
          </a:p>
          <a:p>
            <a:pPr algn="ctr"/>
            <a:r>
              <a:rPr lang="en-GB" sz="1800"/>
              <a:t>Implement and sustain change</a:t>
            </a:r>
          </a:p>
          <a:p>
            <a:pPr algn="ctr"/>
            <a:endParaRPr lang="en-GB"/>
          </a:p>
        </p:txBody>
      </p:sp>
      <p:sp>
        <p:nvSpPr>
          <p:cNvPr id="11" name="Rectangle: Rounded Corners 10">
            <a:extLst>
              <a:ext uri="{FF2B5EF4-FFF2-40B4-BE49-F238E27FC236}">
                <a16:creationId xmlns:a16="http://schemas.microsoft.com/office/drawing/2014/main" id="{1A3380EC-A320-D31B-60EB-B65842755C6C}"/>
              </a:ext>
            </a:extLst>
          </p:cNvPr>
          <p:cNvSpPr/>
          <p:nvPr/>
        </p:nvSpPr>
        <p:spPr>
          <a:xfrm>
            <a:off x="2702335" y="1769990"/>
            <a:ext cx="1980000" cy="1440000"/>
          </a:xfrm>
          <a:prstGeom prst="roundRect">
            <a:avLst/>
          </a:prstGeom>
          <a:solidFill>
            <a:srgbClr val="8C189D"/>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GB" b="1" u="sng">
                <a:solidFill>
                  <a:schemeClr val="bg1"/>
                </a:solidFill>
                <a:hlinkClick r:id="rId9" action="ppaction://hlinksldjump">
                  <a:extLst>
                    <a:ext uri="{A12FA001-AC4F-418D-AE19-62706E023703}">
                      <ahyp:hlinkClr xmlns:ahyp="http://schemas.microsoft.com/office/drawing/2018/hyperlinkcolor" val="tx"/>
                    </a:ext>
                  </a:extLst>
                </a:hlinkClick>
              </a:rPr>
              <a:t>Step 6</a:t>
            </a:r>
            <a:endParaRPr lang="en-GB" b="1" u="sng">
              <a:solidFill>
                <a:schemeClr val="bg1"/>
              </a:solidFill>
            </a:endParaRPr>
          </a:p>
          <a:p>
            <a:pPr algn="ctr">
              <a:lnSpc>
                <a:spcPts val="1500"/>
              </a:lnSpc>
            </a:pPr>
            <a:r>
              <a:rPr lang="en-GB" sz="1800">
                <a:solidFill>
                  <a:schemeClr val="bg1"/>
                </a:solidFill>
              </a:rPr>
              <a:t>Share your learning and successes</a:t>
            </a:r>
          </a:p>
        </p:txBody>
      </p:sp>
      <p:sp>
        <p:nvSpPr>
          <p:cNvPr id="13" name="Rectangle: Rounded Corners 12">
            <a:extLst>
              <a:ext uri="{FF2B5EF4-FFF2-40B4-BE49-F238E27FC236}">
                <a16:creationId xmlns:a16="http://schemas.microsoft.com/office/drawing/2014/main" id="{23738A05-A8B7-2633-0032-878693C64270}"/>
              </a:ext>
            </a:extLst>
          </p:cNvPr>
          <p:cNvSpPr/>
          <p:nvPr/>
        </p:nvSpPr>
        <p:spPr>
          <a:xfrm>
            <a:off x="5054350" y="2820781"/>
            <a:ext cx="1980000" cy="1440000"/>
          </a:xfrm>
          <a:prstGeom prst="roundRect">
            <a:avLst/>
          </a:prstGeom>
          <a:solidFill>
            <a:schemeClr val="accent1">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GB" b="1" u="sng">
                <a:solidFill>
                  <a:srgbClr val="0070C0"/>
                </a:solidFill>
                <a:hlinkClick r:id="rId10" action="ppaction://hlinksldjump"/>
              </a:rPr>
              <a:t>Core Resources</a:t>
            </a:r>
            <a:endParaRPr lang="en-GB" b="1" u="sng">
              <a:solidFill>
                <a:srgbClr val="0070C0"/>
              </a:solidFill>
            </a:endParaRPr>
          </a:p>
          <a:p>
            <a:pPr algn="ctr">
              <a:lnSpc>
                <a:spcPts val="1500"/>
              </a:lnSpc>
            </a:pPr>
            <a:r>
              <a:rPr lang="en-GB" sz="1800">
                <a:solidFill>
                  <a:schemeClr val="tx1"/>
                </a:solidFill>
              </a:rPr>
              <a:t>For health care professionals and patients</a:t>
            </a:r>
          </a:p>
        </p:txBody>
      </p:sp>
    </p:spTree>
    <p:extLst>
      <p:ext uri="{BB962C8B-B14F-4D97-AF65-F5344CB8AC3E}">
        <p14:creationId xmlns:p14="http://schemas.microsoft.com/office/powerpoint/2010/main" val="897098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2BC308BE-B18A-91DE-7F5D-BA98E2AF9E16}"/>
              </a:ext>
            </a:extLst>
          </p:cNvPr>
          <p:cNvSpPr/>
          <p:nvPr/>
        </p:nvSpPr>
        <p:spPr>
          <a:xfrm>
            <a:off x="2309458" y="72380"/>
            <a:ext cx="7057748" cy="383831"/>
          </a:xfrm>
          <a:prstGeom prst="roundRect">
            <a:avLst/>
          </a:prstGeom>
          <a:solidFill>
            <a:srgbClr val="072B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t>Consider “</a:t>
            </a:r>
            <a:r>
              <a:rPr lang="en-GB" sz="2800" b="1"/>
              <a:t>WHY</a:t>
            </a:r>
            <a:r>
              <a:rPr lang="en-GB" sz="2800"/>
              <a:t>” change respiratory care?</a:t>
            </a:r>
          </a:p>
        </p:txBody>
      </p:sp>
      <p:sp>
        <p:nvSpPr>
          <p:cNvPr id="5" name="Rectangle: Rounded Corners 4">
            <a:extLst>
              <a:ext uri="{FF2B5EF4-FFF2-40B4-BE49-F238E27FC236}">
                <a16:creationId xmlns:a16="http://schemas.microsoft.com/office/drawing/2014/main" id="{9039901B-9B52-AF3E-6922-9353FFA37CED}"/>
              </a:ext>
            </a:extLst>
          </p:cNvPr>
          <p:cNvSpPr/>
          <p:nvPr/>
        </p:nvSpPr>
        <p:spPr>
          <a:xfrm>
            <a:off x="178341" y="503101"/>
            <a:ext cx="11835318" cy="316149"/>
          </a:xfrm>
          <a:prstGeom prst="roundRect">
            <a:avLst/>
          </a:prstGeom>
          <a:solidFill>
            <a:srgbClr val="072B75">
              <a:alpha val="50196"/>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rPr>
              <a:t>Create conditions for change - consider the impact of respiratory conditions locally, using local and national data, related to new guidance. </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2485977255"/>
              </p:ext>
            </p:extLst>
          </p:nvPr>
        </p:nvGraphicFramePr>
        <p:xfrm>
          <a:off x="42862" y="865870"/>
          <a:ext cx="12106276" cy="5950056"/>
        </p:xfrm>
        <a:graphic>
          <a:graphicData uri="http://schemas.openxmlformats.org/drawingml/2006/table">
            <a:tbl>
              <a:tblPr firstRow="1" bandRow="1">
                <a:tableStyleId>{5C22544A-7EE6-4342-B048-85BDC9FD1C3A}</a:tableStyleId>
              </a:tblPr>
              <a:tblGrid>
                <a:gridCol w="6053138">
                  <a:extLst>
                    <a:ext uri="{9D8B030D-6E8A-4147-A177-3AD203B41FA5}">
                      <a16:colId xmlns:a16="http://schemas.microsoft.com/office/drawing/2014/main" val="2028999251"/>
                    </a:ext>
                  </a:extLst>
                </a:gridCol>
                <a:gridCol w="400964">
                  <a:extLst>
                    <a:ext uri="{9D8B030D-6E8A-4147-A177-3AD203B41FA5}">
                      <a16:colId xmlns:a16="http://schemas.microsoft.com/office/drawing/2014/main" val="3172655549"/>
                    </a:ext>
                  </a:extLst>
                </a:gridCol>
                <a:gridCol w="5652174">
                  <a:extLst>
                    <a:ext uri="{9D8B030D-6E8A-4147-A177-3AD203B41FA5}">
                      <a16:colId xmlns:a16="http://schemas.microsoft.com/office/drawing/2014/main" val="1059959598"/>
                    </a:ext>
                  </a:extLst>
                </a:gridCol>
              </a:tblGrid>
              <a:tr h="297115">
                <a:tc gridSpan="3">
                  <a:txBody>
                    <a:bodyPr/>
                    <a:lstStyle/>
                    <a:p>
                      <a:pPr marL="0" marR="0" lvl="0" indent="0" algn="l" rtl="0" eaLnBrk="1" fontAlgn="auto" latinLnBrk="0" hangingPunct="1">
                        <a:lnSpc>
                          <a:spcPct val="100000"/>
                        </a:lnSpc>
                        <a:spcBef>
                          <a:spcPts val="0"/>
                        </a:spcBef>
                        <a:spcAft>
                          <a:spcPts val="0"/>
                        </a:spcAft>
                        <a:buClrTx/>
                        <a:buSzTx/>
                        <a:buFontTx/>
                        <a:buNone/>
                      </a:pPr>
                      <a:r>
                        <a:rPr lang="en-GB" sz="1400"/>
                        <a:t>Suggested </a:t>
                      </a:r>
                      <a:r>
                        <a:rPr lang="en-GB" sz="1400">
                          <a:solidFill>
                            <a:schemeClr val="bg1">
                              <a:lumMod val="95000"/>
                            </a:schemeClr>
                          </a:solidFill>
                        </a:rPr>
                        <a:t>actions </a:t>
                      </a:r>
                      <a:endParaRPr lang="en-GB" sz="1400" b="1" i="0" u="none" strike="noStrike" kern="1200">
                        <a:solidFill>
                          <a:schemeClr val="bg1">
                            <a:lumMod val="95000"/>
                          </a:schemeClr>
                        </a:solidFill>
                        <a:effectLst/>
                        <a:latin typeface="+mn-lt"/>
                        <a:ea typeface="+mn-ea"/>
                        <a:cs typeface="+mn-cs"/>
                      </a:endParaRPr>
                    </a:p>
                  </a:txBody>
                  <a:tcPr>
                    <a:solidFill>
                      <a:srgbClr val="072B75"/>
                    </a:solidFill>
                  </a:tcPr>
                </a:tc>
                <a:tc hMerge="1">
                  <a:txBody>
                    <a:bodyPr/>
                    <a:lstStyle/>
                    <a:p>
                      <a:endParaRPr lang="en-GB"/>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1" i="0" u="none" strike="noStrike" kern="1200">
                        <a:solidFill>
                          <a:schemeClr val="bg1">
                            <a:lumMod val="95000"/>
                          </a:schemeClr>
                        </a:solidFill>
                        <a:effectLst/>
                        <a:latin typeface="+mn-lt"/>
                        <a:ea typeface="+mn-ea"/>
                        <a:cs typeface="+mn-cs"/>
                      </a:endParaRPr>
                    </a:p>
                  </a:txBody>
                  <a:tcPr>
                    <a:solidFill>
                      <a:srgbClr val="072B75"/>
                    </a:solidFill>
                  </a:tcPr>
                </a:tc>
                <a:extLst>
                  <a:ext uri="{0D108BD9-81ED-4DB2-BD59-A6C34878D82A}">
                    <a16:rowId xmlns:a16="http://schemas.microsoft.com/office/drawing/2014/main" val="501100368"/>
                  </a:ext>
                </a:extLst>
              </a:tr>
              <a:tr h="887349">
                <a:tc>
                  <a:txBody>
                    <a:bodyPr/>
                    <a:lstStyle/>
                    <a:p>
                      <a:r>
                        <a:rPr lang="en-GB" sz="1400" b="1" dirty="0"/>
                        <a:t>Guidance available. </a:t>
                      </a:r>
                      <a:r>
                        <a:rPr lang="en-GB" sz="1200" b="0" dirty="0"/>
                        <a:t>Read and familiarise yourself with these key documents:</a:t>
                      </a:r>
                    </a:p>
                    <a:p>
                      <a:pPr marL="171450" indent="-171450">
                        <a:buFont typeface="Arial" panose="020B0604020202020204" pitchFamily="34" charset="0"/>
                        <a:buChar char="•"/>
                      </a:pPr>
                      <a:r>
                        <a:rPr lang="en-GB" sz="1200" dirty="0">
                          <a:hlinkClick r:id="rId3"/>
                        </a:rPr>
                        <a:t>Quality Respiratory Prescribing Guidance 2024 – 2027</a:t>
                      </a:r>
                    </a:p>
                    <a:p>
                      <a:pPr marL="171450" lvl="0" indent="-171450">
                        <a:buFont typeface="Arial" panose="020B0604020202020204" pitchFamily="34" charset="0"/>
                        <a:buChar char="•"/>
                      </a:pPr>
                      <a:r>
                        <a:rPr lang="en-GB" sz="1200" b="0" i="0" u="none" strike="noStrike" noProof="0" dirty="0">
                          <a:latin typeface="+mn-lt"/>
                          <a:hlinkClick r:id="rId4"/>
                        </a:rPr>
                        <a:t>British guideline on the management of asthma (sign.ac.uk), </a:t>
                      </a:r>
                      <a:r>
                        <a:rPr lang="en-GB" sz="1200" b="0" i="0" u="none" strike="noStrike" noProof="0" dirty="0"/>
                        <a:t>Overview</a:t>
                      </a:r>
                    </a:p>
                    <a:p>
                      <a:pPr marL="171450" lvl="0" indent="-171450">
                        <a:buFont typeface="Arial" panose="020B0604020202020204" pitchFamily="34" charset="0"/>
                        <a:buChar char="•"/>
                      </a:pPr>
                      <a:r>
                        <a:rPr lang="en-GB" sz="1200" b="0" i="0" u="none" strike="noStrike" noProof="0" dirty="0">
                          <a:hlinkClick r:id="rId5"/>
                        </a:rPr>
                        <a:t>Chronic obstructive pulmonary disease in over 16s: diagnosis and management, NICE</a:t>
                      </a:r>
                      <a:endParaRPr lang="en-GB" sz="1200" b="0" i="0" u="none" strike="noStrike" noProof="0" dirty="0"/>
                    </a:p>
                  </a:txBody>
                  <a:tcPr/>
                </a:tc>
                <a:tc gridSpan="2">
                  <a:txBody>
                    <a:bodyPr/>
                    <a:lstStyle/>
                    <a:p>
                      <a:pPr marL="171450" lvl="0" indent="-171450">
                        <a:buFont typeface="Arial" panose="020B0604020202020204" pitchFamily="34" charset="0"/>
                        <a:buChar char="•"/>
                      </a:pPr>
                      <a:r>
                        <a:rPr lang="en-GB" sz="1200" b="0" i="0" u="none" strike="noStrike" noProof="0">
                          <a:latin typeface="+mn-lt"/>
                          <a:hlinkClick r:id="rId6"/>
                        </a:rPr>
                        <a:t>GINA 2023 - Global Strategy for Asthma Management and Prevention</a:t>
                      </a:r>
                    </a:p>
                    <a:p>
                      <a:pPr marL="171450" lvl="0" indent="-171450">
                        <a:buFont typeface="Arial" panose="020B0604020202020204" pitchFamily="34" charset="0"/>
                        <a:buChar char="•"/>
                      </a:pPr>
                      <a:r>
                        <a:rPr lang="en-GB" sz="1200" b="0" i="0" u="none" strike="noStrike" noProof="0">
                          <a:latin typeface="+mn-lt"/>
                          <a:hlinkClick r:id="rId7"/>
                        </a:rPr>
                        <a:t>2023 GOLD Report - Global Initiative for Chronic Obstructive Lung Disease - GOLD</a:t>
                      </a:r>
                      <a:endParaRPr lang="en-GB" sz="1200" b="0" i="0" u="none" strike="noStrike" noProof="0"/>
                    </a:p>
                    <a:p>
                      <a:pPr marL="171450" lvl="0" indent="-171450">
                        <a:buFont typeface="Arial" panose="020B0604020202020204" pitchFamily="34" charset="0"/>
                        <a:buChar char="•"/>
                      </a:pPr>
                      <a:r>
                        <a:rPr lang="en-GB" sz="1200" b="0" i="0" u="none" strike="noStrike" noProof="0">
                          <a:latin typeface="+mn-lt"/>
                          <a:hlinkClick r:id="rId8"/>
                        </a:rPr>
                        <a:t>NHS Scotland climate emergency and sustainability strategy: 2022-2026</a:t>
                      </a:r>
                      <a:endParaRPr lang="en-GB" sz="1200" b="0" i="0" u="none" strike="noStrike" noProof="0">
                        <a:latin typeface="+mn-lt"/>
                      </a:endParaRPr>
                    </a:p>
                    <a:p>
                      <a:pPr marL="171450" lvl="0" indent="-171450">
                        <a:buFont typeface="Arial" panose="020B0604020202020204" pitchFamily="34" charset="0"/>
                        <a:buChar char="•"/>
                      </a:pPr>
                      <a:r>
                        <a:rPr lang="en-GB" sz="1200" b="0" i="0" u="none" strike="noStrike" noProof="0">
                          <a:latin typeface="+mn-lt"/>
                          <a:hlinkClick r:id="rId9"/>
                        </a:rPr>
                        <a:t>Scottish Respiratory Care Action Plan</a:t>
                      </a:r>
                      <a:endParaRPr lang="en-GB" sz="1200" b="0" i="0" u="none" strike="noStrike" noProof="0"/>
                    </a:p>
                  </a:txBody>
                  <a:tcPr/>
                </a:tc>
                <a:tc hMerge="1">
                  <a:txBody>
                    <a:bodyPr/>
                    <a:lstStyle/>
                    <a:p>
                      <a:pPr marL="171450" lvl="0" indent="-171450">
                        <a:buFont typeface="Arial" panose="020B0604020202020204" pitchFamily="34" charset="0"/>
                        <a:buChar char="•"/>
                      </a:pPr>
                      <a:endParaRPr lang="en-GB" sz="1200" b="0" i="0" u="none" strike="noStrike" noProof="0"/>
                    </a:p>
                  </a:txBody>
                  <a:tcPr/>
                </a:tc>
                <a:extLst>
                  <a:ext uri="{0D108BD9-81ED-4DB2-BD59-A6C34878D82A}">
                    <a16:rowId xmlns:a16="http://schemas.microsoft.com/office/drawing/2014/main" val="3963503151"/>
                  </a:ext>
                </a:extLst>
              </a:tr>
              <a:tr h="1041170">
                <a:tc gridSpan="3">
                  <a:txBody>
                    <a:bodyPr/>
                    <a:lstStyle/>
                    <a:p>
                      <a:r>
                        <a:rPr lang="en-GB" sz="1400" b="1"/>
                        <a:t>Incidence of Asthma and COPD.  </a:t>
                      </a:r>
                      <a:r>
                        <a:rPr lang="en-GB" sz="1200"/>
                        <a:t>Consider the incidence and prevalence locally, at board, cluster and practice level. Does this vary with national and other local data?</a:t>
                      </a:r>
                    </a:p>
                    <a:p>
                      <a:pPr marL="171450" indent="-171450">
                        <a:buFont typeface="Arial" panose="020B0604020202020204" pitchFamily="34" charset="0"/>
                        <a:buChar char="•"/>
                      </a:pPr>
                      <a:r>
                        <a:rPr lang="en-GB" sz="1200">
                          <a:hlinkClick r:id="rId10"/>
                        </a:rPr>
                        <a:t>General practice - demographics data visualisation - Public Health Scotland</a:t>
                      </a:r>
                      <a:r>
                        <a:rPr lang="en-GB" sz="1200"/>
                        <a:t>                  </a:t>
                      </a:r>
                      <a:r>
                        <a:rPr lang="en-GB" sz="1000"/>
                        <a:t> </a:t>
                      </a:r>
                      <a:r>
                        <a:rPr lang="en-GB" sz="800"/>
                        <a:t>●     </a:t>
                      </a:r>
                      <a:r>
                        <a:rPr lang="en-GB" sz="1200"/>
                        <a:t>Respiratory Dashboard </a:t>
                      </a:r>
                    </a:p>
                    <a:p>
                      <a:pPr marL="0" indent="0">
                        <a:buFont typeface="Arial" panose="020B0604020202020204" pitchFamily="34" charset="0"/>
                        <a:buNone/>
                      </a:pPr>
                      <a:r>
                        <a:rPr lang="en-GB" sz="1400" b="1"/>
                        <a:t>Level of asthma and COPD care</a:t>
                      </a:r>
                    </a:p>
                    <a:p>
                      <a:pPr marL="285750" indent="-285750">
                        <a:buFont typeface="Arial" panose="020B0604020202020204" pitchFamily="34" charset="0"/>
                        <a:buChar char="•"/>
                      </a:pPr>
                      <a:r>
                        <a:rPr lang="en-GB" sz="1200"/>
                        <a:t>How up to date are your annual reviews for asthma and COPD? Examine your practice level data</a:t>
                      </a:r>
                    </a:p>
                    <a:p>
                      <a:pPr marL="285750" indent="-285750">
                        <a:buFont typeface="Arial" panose="020B0604020202020204" pitchFamily="34" charset="0"/>
                        <a:buChar char="•"/>
                      </a:pPr>
                      <a:r>
                        <a:rPr lang="en-GB" sz="1200"/>
                        <a:t>How do you prioritise reviews for those most at risk? Are individuals reviewed within 48 hours after an exacerbation?</a:t>
                      </a:r>
                    </a:p>
                  </a:txBody>
                  <a:tcPr>
                    <a:solidFill>
                      <a:schemeClr val="accent3">
                        <a:lumMod val="20000"/>
                        <a:lumOff val="80000"/>
                      </a:schemeClr>
                    </a:solidFill>
                  </a:tcPr>
                </a:tc>
                <a:tc hMerge="1">
                  <a:txBody>
                    <a:bodyPr/>
                    <a:lstStyle/>
                    <a:p>
                      <a:endParaRPr lang="en-GB"/>
                    </a:p>
                  </a:txBody>
                  <a:tcPr/>
                </a:tc>
                <a:tc hMerge="1">
                  <a:txBody>
                    <a:bodyPr/>
                    <a:lstStyle/>
                    <a:p>
                      <a:pPr marL="285750" indent="-285750">
                        <a:buFont typeface="Arial" panose="020B0604020202020204" pitchFamily="34" charset="0"/>
                        <a:buChar char="•"/>
                      </a:pPr>
                      <a:endParaRPr lang="en-GB" sz="1200"/>
                    </a:p>
                  </a:txBody>
                  <a:tcPr/>
                </a:tc>
                <a:extLst>
                  <a:ext uri="{0D108BD9-81ED-4DB2-BD59-A6C34878D82A}">
                    <a16:rowId xmlns:a16="http://schemas.microsoft.com/office/drawing/2014/main" val="143144067"/>
                  </a:ext>
                </a:extLst>
              </a:tr>
              <a:tr h="1010191">
                <a:tc gridSpan="3">
                  <a:txBody>
                    <a:bodyPr/>
                    <a:lstStyle/>
                    <a:p>
                      <a:pPr marL="0" indent="0">
                        <a:buFont typeface="Arial" panose="020B0604020202020204" pitchFamily="34" charset="0"/>
                        <a:buNone/>
                      </a:pPr>
                      <a:r>
                        <a:rPr lang="en-GB" sz="1400" b="1"/>
                        <a:t>Outcomes for people living with respiratory conditions</a:t>
                      </a:r>
                    </a:p>
                    <a:p>
                      <a:pPr marL="285750" indent="-285750">
                        <a:buFont typeface="Arial" panose="020B0604020202020204" pitchFamily="34" charset="0"/>
                        <a:buChar char="•"/>
                      </a:pPr>
                      <a:r>
                        <a:rPr lang="en-GB" sz="1200" b="0"/>
                        <a:t>What information has been given to people with respiratory conditions in your practice?  </a:t>
                      </a:r>
                    </a:p>
                    <a:p>
                      <a:pPr marL="285750" indent="-285750">
                        <a:buFont typeface="Arial" panose="020B0604020202020204" pitchFamily="34" charset="0"/>
                        <a:buChar char="•"/>
                      </a:pPr>
                      <a:r>
                        <a:rPr lang="en-GB" sz="1200" b="0"/>
                        <a:t>How are you, as health care professionals, enabling people to live and die well with respiratory disease?</a:t>
                      </a:r>
                    </a:p>
                    <a:p>
                      <a:pPr marL="285750" indent="-285750">
                        <a:buFont typeface="Arial" panose="020B0604020202020204" pitchFamily="34" charset="0"/>
                        <a:buChar char="•"/>
                      </a:pPr>
                      <a:r>
                        <a:rPr lang="en-GB" sz="1200" b="0"/>
                        <a:t>Consider the impact of better respiratory care on your patient outcomes   </a:t>
                      </a:r>
                      <a:r>
                        <a:rPr lang="en-GB" sz="1200" b="0">
                          <a:hlinkClick r:id="rId11"/>
                        </a:rPr>
                        <a:t>Asthma UK videos </a:t>
                      </a:r>
                      <a:endParaRPr lang="en-GB" sz="1200" b="0"/>
                    </a:p>
                    <a:p>
                      <a:pPr marL="285750" indent="-285750">
                        <a:buFont typeface="Arial" panose="020B0604020202020204" pitchFamily="34" charset="0"/>
                        <a:buChar char="•"/>
                      </a:pPr>
                      <a:r>
                        <a:rPr lang="en-GB" sz="1200" b="0"/>
                        <a:t>Focus on ‘What matters to the individual’ </a:t>
                      </a:r>
                    </a:p>
                    <a:p>
                      <a:pPr marL="285750" indent="-285750">
                        <a:buFont typeface="Arial" panose="020B0604020202020204" pitchFamily="34" charset="0"/>
                        <a:buChar char="•"/>
                      </a:pPr>
                      <a:r>
                        <a:rPr lang="en-GB" sz="1200" b="0"/>
                        <a:t>Poor care results in increased </a:t>
                      </a:r>
                      <a:r>
                        <a:rPr lang="en-GB" sz="1200" b="0">
                          <a:hlinkClick r:id="rId12"/>
                        </a:rPr>
                        <a:t>healthcare utilization</a:t>
                      </a:r>
                      <a:r>
                        <a:rPr lang="en-GB" sz="1200" b="0"/>
                        <a:t>: increased exacerbations and admissions. </a:t>
                      </a:r>
                      <a:endParaRPr lang="en-GB" sz="1200" b="0">
                        <a:highlight>
                          <a:srgbClr val="FFFF00"/>
                        </a:highlight>
                      </a:endParaRPr>
                    </a:p>
                  </a:txBody>
                  <a:tcPr>
                    <a:solidFill>
                      <a:schemeClr val="accent3">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916629202"/>
                  </a:ext>
                </a:extLst>
              </a:tr>
              <a:tr h="689524">
                <a:tc gridSpan="3">
                  <a:txBody>
                    <a:bodyPr/>
                    <a:lstStyle/>
                    <a:p>
                      <a:r>
                        <a:rPr lang="en-GB" sz="1400" b="1"/>
                        <a:t>Cost of managing Asthma and COPD</a:t>
                      </a:r>
                    </a:p>
                    <a:p>
                      <a:r>
                        <a:rPr lang="en-GB" sz="1200"/>
                        <a:t>Consider the cost of respiratory care to the individual and the board in managing these – personally, financially and resource involved? Can this be optimised?</a:t>
                      </a:r>
                    </a:p>
                    <a:p>
                      <a:pPr marL="0" indent="0">
                        <a:buFont typeface="Arial" panose="020B0604020202020204" pitchFamily="34" charset="0"/>
                        <a:buNone/>
                      </a:pPr>
                      <a:r>
                        <a:rPr lang="en-GB" sz="800"/>
                        <a:t>● </a:t>
                      </a:r>
                      <a:r>
                        <a:rPr lang="en-GB" sz="1200"/>
                        <a:t>     Prescribing costs – PRISMs etc        </a:t>
                      </a:r>
                      <a:r>
                        <a:rPr lang="en-GB" sz="800"/>
                        <a:t>● </a:t>
                      </a:r>
                      <a:r>
                        <a:rPr lang="en-GB" sz="1050"/>
                        <a:t>  </a:t>
                      </a:r>
                      <a:r>
                        <a:rPr lang="en-GB" sz="1200"/>
                        <a:t>    DALYs etc PHO </a:t>
                      </a:r>
                    </a:p>
                  </a:txBody>
                  <a:tcPr/>
                </a:tc>
                <a:tc hMerge="1">
                  <a:txBody>
                    <a:bodyPr/>
                    <a:lstStyle/>
                    <a:p>
                      <a:endParaRPr lang="en-GB"/>
                    </a:p>
                  </a:txBody>
                  <a:tcPr/>
                </a:tc>
                <a:tc hMerge="1">
                  <a:txBody>
                    <a:bodyPr/>
                    <a:lstStyle/>
                    <a:p>
                      <a:pPr marL="285750" indent="-285750">
                        <a:buFont typeface="Arial" panose="020B0604020202020204" pitchFamily="34" charset="0"/>
                        <a:buChar char="•"/>
                      </a:pPr>
                      <a:endParaRPr lang="en-GB" sz="1200"/>
                    </a:p>
                  </a:txBody>
                  <a:tcPr/>
                </a:tc>
                <a:extLst>
                  <a:ext uri="{0D108BD9-81ED-4DB2-BD59-A6C34878D82A}">
                    <a16:rowId xmlns:a16="http://schemas.microsoft.com/office/drawing/2014/main" val="820642351"/>
                  </a:ext>
                </a:extLst>
              </a:tr>
              <a:tr h="831922">
                <a:tc gridSpan="3">
                  <a:txBody>
                    <a:bodyPr/>
                    <a:lstStyle/>
                    <a:p>
                      <a:pPr marL="0" lvl="0" indent="0">
                        <a:buNone/>
                      </a:pPr>
                      <a:r>
                        <a:rPr lang="en-GB" sz="1400" b="1"/>
                        <a:t>Environmental impact of respiratory care</a:t>
                      </a:r>
                    </a:p>
                    <a:p>
                      <a:pPr marL="0" lvl="0" indent="0">
                        <a:buNone/>
                      </a:pPr>
                      <a:r>
                        <a:rPr lang="en-GB" sz="1200" b="0"/>
                        <a:t>Consider the environmental impact of respiratory care and take steps to reduce the carbon impacts for this, considering the co-benefits of improving environmental impact and improving respiratory care:</a:t>
                      </a:r>
                    </a:p>
                    <a:p>
                      <a:pPr marL="285750" lvl="0" indent="-285750">
                        <a:buFont typeface="Arial"/>
                        <a:buChar char="•"/>
                      </a:pPr>
                      <a:r>
                        <a:rPr lang="en-GB" sz="1200" b="0"/>
                        <a:t>Carbon impacts due to inhaler propellant and safe disposal of inhalers  </a:t>
                      </a:r>
                      <a:r>
                        <a:rPr lang="en-GB" sz="1200" b="0" i="0" u="none" strike="noStrike" kern="1200" noProof="0">
                          <a:effectLst/>
                          <a:hlinkClick r:id="rId13"/>
                        </a:rPr>
                        <a:t>High quality and low carbon respiratory care video</a:t>
                      </a:r>
                      <a:r>
                        <a:rPr lang="en-GB" sz="1200" b="0" i="0" kern="1200">
                          <a:solidFill>
                            <a:schemeClr val="dk1"/>
                          </a:solidFill>
                          <a:effectLst/>
                          <a:latin typeface="+mn-lt"/>
                          <a:ea typeface="+mn-ea"/>
                          <a:cs typeface="+mn-cs"/>
                        </a:rPr>
                        <a:t>    </a:t>
                      </a:r>
                      <a:endParaRPr lang="en-GB" sz="1200" b="0"/>
                    </a:p>
                  </a:txBody>
                  <a:tcPr/>
                </a:tc>
                <a:tc hMerge="1">
                  <a:txBody>
                    <a:bodyPr/>
                    <a:lstStyle/>
                    <a:p>
                      <a:endParaRPr lang="en-GB"/>
                    </a:p>
                  </a:txBody>
                  <a:tcPr/>
                </a:tc>
                <a:tc hMerge="1">
                  <a:txBody>
                    <a:bodyPr/>
                    <a:lstStyle/>
                    <a:p>
                      <a:pPr marL="285750" lvl="0" indent="-285750">
                        <a:buFont typeface="Arial"/>
                        <a:buChar char="•"/>
                      </a:pPr>
                      <a:endParaRPr lang="en-GB" sz="1200" b="0"/>
                    </a:p>
                  </a:txBody>
                  <a:tcPr/>
                </a:tc>
                <a:extLst>
                  <a:ext uri="{0D108BD9-81ED-4DB2-BD59-A6C34878D82A}">
                    <a16:rowId xmlns:a16="http://schemas.microsoft.com/office/drawing/2014/main" val="913881050"/>
                  </a:ext>
                </a:extLst>
              </a:tr>
              <a:tr h="928943">
                <a:tc gridSpan="2">
                  <a:txBody>
                    <a:bodyPr/>
                    <a:lstStyle/>
                    <a:p>
                      <a:r>
                        <a:rPr lang="en-GB" sz="1400" b="1"/>
                        <a:t>Consider factors to reduce/prevent long-term complications/manage co-morbidities:</a:t>
                      </a:r>
                    </a:p>
                    <a:p>
                      <a:r>
                        <a:rPr lang="en-GB" sz="1200" b="0"/>
                        <a:t>Ensure accurate timely diagnosis and coding</a:t>
                      </a:r>
                    </a:p>
                    <a:p>
                      <a:r>
                        <a:rPr lang="en-GB" sz="1200" b="0"/>
                        <a:t>Optimising care to reduce exacerbations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noProof="0">
                          <a:solidFill>
                            <a:srgbClr val="000000"/>
                          </a:solidFill>
                          <a:latin typeface="+mn-lt"/>
                        </a:rPr>
                        <a:t>Monitoring adherence</a:t>
                      </a:r>
                      <a:endParaRPr lang="en-US" sz="1200" b="0" i="0" u="none" strike="noStrike" noProof="0">
                        <a:solidFill>
                          <a:srgbClr val="000000"/>
                        </a:solidFill>
                        <a:latin typeface="+mn-lt"/>
                      </a:endParaRPr>
                    </a:p>
                  </a:txBody>
                  <a:tcPr/>
                </a:tc>
                <a:tc hMerge="1">
                  <a:txBody>
                    <a:bodyPr/>
                    <a:lstStyle/>
                    <a:p>
                      <a:endParaRPr lang="en-GB"/>
                    </a:p>
                  </a:txBody>
                  <a:tcPr/>
                </a:tc>
                <a:tc>
                  <a:txBody>
                    <a:bodyPr/>
                    <a:lstStyle/>
                    <a:p>
                      <a:pPr lvl="0">
                        <a:buNone/>
                      </a:pPr>
                      <a:r>
                        <a:rPr lang="en-GB" sz="1200" b="0" i="0" u="none" strike="noStrike" noProof="0" dirty="0">
                          <a:solidFill>
                            <a:srgbClr val="000000"/>
                          </a:solidFill>
                          <a:latin typeface="Calibri"/>
                        </a:rPr>
                        <a:t>Provision of </a:t>
                      </a:r>
                      <a:r>
                        <a:rPr lang="en-GB" sz="1200" b="0" i="0" u="none" strike="noStrike" noProof="0" dirty="0">
                          <a:solidFill>
                            <a:srgbClr val="000000"/>
                          </a:solidFill>
                          <a:latin typeface="Calibri"/>
                          <a:hlinkClick r:id="rId14"/>
                        </a:rPr>
                        <a:t>bone protection</a:t>
                      </a:r>
                      <a:endParaRPr lang="en-US" sz="1200" b="0" i="0" u="none" strike="noStrike" noProof="0" dirty="0">
                        <a:solidFill>
                          <a:srgbClr val="000000"/>
                        </a:solidFill>
                        <a:highlight>
                          <a:srgbClr val="FFFF00"/>
                        </a:highlight>
                        <a:latin typeface="Calibri"/>
                      </a:endParaRPr>
                    </a:p>
                    <a:p>
                      <a:pPr lvl="0">
                        <a:buNone/>
                      </a:pPr>
                      <a:r>
                        <a:rPr lang="en-GB" sz="1200" b="0" i="0" u="none" strike="noStrike" noProof="0" dirty="0">
                          <a:solidFill>
                            <a:srgbClr val="000000"/>
                          </a:solidFill>
                          <a:latin typeface="Calibri"/>
                        </a:rPr>
                        <a:t>Vaccination uptake</a:t>
                      </a:r>
                      <a:endParaRPr lang="en-US"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Smoking cessation</a:t>
                      </a:r>
                    </a:p>
                    <a:p>
                      <a:pPr marL="0" marR="0" lvl="0" indent="0" algn="l" rtl="0" eaLnBrk="1" fontAlgn="auto" latinLnBrk="0" hangingPunct="1">
                        <a:lnSpc>
                          <a:spcPct val="100000"/>
                        </a:lnSpc>
                        <a:spcBef>
                          <a:spcPts val="0"/>
                        </a:spcBef>
                        <a:spcAft>
                          <a:spcPts val="0"/>
                        </a:spcAft>
                        <a:buClrTx/>
                        <a:buSzTx/>
                        <a:buFontTx/>
                        <a:buNone/>
                      </a:pPr>
                      <a:r>
                        <a:rPr lang="en-GB" sz="1200" b="0" i="0" u="none" strike="noStrike" noProof="0" dirty="0">
                          <a:solidFill>
                            <a:srgbClr val="000000"/>
                          </a:solidFill>
                          <a:latin typeface="+mn-lt"/>
                          <a:hlinkClick r:id="rId15"/>
                        </a:rPr>
                        <a:t>Address inequalities in respiratory care </a:t>
                      </a:r>
                      <a:endParaRPr lang="en-GB" sz="1200" b="0" i="0" u="none" strike="noStrike" noProof="0" dirty="0">
                        <a:solidFill>
                          <a:srgbClr val="000000"/>
                        </a:solidFill>
                        <a:latin typeface="+mn-lt"/>
                      </a:endParaRPr>
                    </a:p>
                  </a:txBody>
                  <a:tcPr/>
                </a:tc>
                <a:extLst>
                  <a:ext uri="{0D108BD9-81ED-4DB2-BD59-A6C34878D82A}">
                    <a16:rowId xmlns:a16="http://schemas.microsoft.com/office/drawing/2014/main" val="3812079"/>
                  </a:ext>
                </a:extLst>
              </a:tr>
            </a:tbl>
          </a:graphicData>
        </a:graphic>
      </p:graphicFrame>
      <p:sp>
        <p:nvSpPr>
          <p:cNvPr id="11" name="TextBox 10">
            <a:hlinkClick r:id="rId16" action="ppaction://hlinksldjump"/>
            <a:extLst>
              <a:ext uri="{FF2B5EF4-FFF2-40B4-BE49-F238E27FC236}">
                <a16:creationId xmlns:a16="http://schemas.microsoft.com/office/drawing/2014/main" id="{15AD7DDB-264E-9632-246F-E827C7FF90A2}"/>
              </a:ext>
            </a:extLst>
          </p:cNvPr>
          <p:cNvSpPr txBox="1"/>
          <p:nvPr/>
        </p:nvSpPr>
        <p:spPr>
          <a:xfrm>
            <a:off x="10043604" y="6549087"/>
            <a:ext cx="2148396" cy="276999"/>
          </a:xfrm>
          <a:prstGeom prst="rect">
            <a:avLst/>
          </a:prstGeom>
          <a:noFill/>
        </p:spPr>
        <p:txBody>
          <a:bodyPr wrap="square" rtlCol="0">
            <a:spAutoFit/>
          </a:bodyPr>
          <a:lstStyle/>
          <a:p>
            <a:r>
              <a:rPr lang="en-GB" sz="1200">
                <a:solidFill>
                  <a:schemeClr val="accent6">
                    <a:lumMod val="60000"/>
                    <a:lumOff val="40000"/>
                  </a:schemeClr>
                </a:solidFill>
                <a:hlinkClick r:id="rId17" action="ppaction://hlinksldjump"/>
              </a:rPr>
              <a:t>Return</a:t>
            </a:r>
            <a:r>
              <a:rPr lang="en-GB" sz="1200">
                <a:solidFill>
                  <a:schemeClr val="accent6">
                    <a:lumMod val="60000"/>
                    <a:lumOff val="40000"/>
                  </a:schemeClr>
                </a:solidFill>
              </a:rPr>
              <a:t> </a:t>
            </a:r>
            <a:r>
              <a:rPr lang="en-GB" sz="1200">
                <a:solidFill>
                  <a:schemeClr val="accent1">
                    <a:lumMod val="75000"/>
                  </a:schemeClr>
                </a:solidFill>
              </a:rPr>
              <a:t>to Actions</a:t>
            </a:r>
          </a:p>
        </p:txBody>
      </p:sp>
      <p:sp>
        <p:nvSpPr>
          <p:cNvPr id="8" name="Title 1">
            <a:extLst>
              <a:ext uri="{FF2B5EF4-FFF2-40B4-BE49-F238E27FC236}">
                <a16:creationId xmlns:a16="http://schemas.microsoft.com/office/drawing/2014/main" id="{C00820BB-18F7-B4BF-EC66-B53861664888}"/>
              </a:ext>
            </a:extLst>
          </p:cNvPr>
          <p:cNvSpPr>
            <a:spLocks noGrp="1"/>
          </p:cNvSpPr>
          <p:nvPr>
            <p:ph type="title"/>
          </p:nvPr>
        </p:nvSpPr>
        <p:spPr>
          <a:xfrm>
            <a:off x="296662" y="104563"/>
            <a:ext cx="1326191" cy="583897"/>
          </a:xfrm>
        </p:spPr>
        <p:txBody>
          <a:bodyPr>
            <a:normAutofit/>
          </a:bodyPr>
          <a:lstStyle/>
          <a:p>
            <a:pPr algn="l"/>
            <a:r>
              <a:rPr lang="en-GB" sz="2800">
                <a:solidFill>
                  <a:schemeClr val="accent1">
                    <a:lumMod val="75000"/>
                  </a:schemeClr>
                </a:solidFill>
                <a:latin typeface="+mn-lt"/>
                <a:ea typeface="+mn-ea"/>
                <a:cs typeface="+mn-cs"/>
              </a:rPr>
              <a:t>Step 1</a:t>
            </a:r>
          </a:p>
        </p:txBody>
      </p:sp>
      <p:sp>
        <p:nvSpPr>
          <p:cNvPr id="7" name="Speech Bubble: Rectangle 6">
            <a:extLst>
              <a:ext uri="{FF2B5EF4-FFF2-40B4-BE49-F238E27FC236}">
                <a16:creationId xmlns:a16="http://schemas.microsoft.com/office/drawing/2014/main" id="{E962D3EF-1B3C-8DBB-5AA1-ED045FA909E5}"/>
              </a:ext>
            </a:extLst>
          </p:cNvPr>
          <p:cNvSpPr/>
          <p:nvPr/>
        </p:nvSpPr>
        <p:spPr>
          <a:xfrm>
            <a:off x="8850452" y="2581079"/>
            <a:ext cx="3163205" cy="1126399"/>
          </a:xfrm>
          <a:prstGeom prst="wedgeRectCallout">
            <a:avLst>
              <a:gd name="adj1" fmla="val -91877"/>
              <a:gd name="adj2" fmla="val 443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t>I’m now able to play football since I started taking my regular preventer instead of relying on using my reliever all the time, I wish I’d seen you sooner</a:t>
            </a:r>
          </a:p>
        </p:txBody>
      </p:sp>
      <p:sp>
        <p:nvSpPr>
          <p:cNvPr id="6" name="Speech Bubble: Rectangle 5">
            <a:extLst>
              <a:ext uri="{FF2B5EF4-FFF2-40B4-BE49-F238E27FC236}">
                <a16:creationId xmlns:a16="http://schemas.microsoft.com/office/drawing/2014/main" id="{69324F86-9A13-C859-4DF1-7180627C15AF}"/>
              </a:ext>
            </a:extLst>
          </p:cNvPr>
          <p:cNvSpPr/>
          <p:nvPr/>
        </p:nvSpPr>
        <p:spPr>
          <a:xfrm>
            <a:off x="8850452" y="3754098"/>
            <a:ext cx="3163205" cy="660273"/>
          </a:xfrm>
          <a:prstGeom prst="wedgeRectCallout">
            <a:avLst>
              <a:gd name="adj1" fmla="val -90939"/>
              <a:gd name="adj2" fmla="val -5711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t>I actually really like using (my new dry powder inhaler) because it’s really simple to use</a:t>
            </a:r>
          </a:p>
        </p:txBody>
      </p:sp>
    </p:spTree>
    <p:extLst>
      <p:ext uri="{BB962C8B-B14F-4D97-AF65-F5344CB8AC3E}">
        <p14:creationId xmlns:p14="http://schemas.microsoft.com/office/powerpoint/2010/main" val="575695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246329" y="143413"/>
            <a:ext cx="1326191" cy="712768"/>
          </a:xfrm>
        </p:spPr>
        <p:txBody>
          <a:bodyPr>
            <a:normAutofit/>
          </a:bodyPr>
          <a:lstStyle/>
          <a:p>
            <a:pPr algn="l"/>
            <a:r>
              <a:rPr lang="en-GB" sz="2800">
                <a:solidFill>
                  <a:srgbClr val="072B75"/>
                </a:solidFill>
                <a:latin typeface="+mn-lt"/>
                <a:ea typeface="+mn-ea"/>
                <a:cs typeface="+mn-cs"/>
              </a:rPr>
              <a:t>Step 1</a:t>
            </a:r>
          </a:p>
        </p:txBody>
      </p:sp>
      <p:sp>
        <p:nvSpPr>
          <p:cNvPr id="4" name="Rectangle: Rounded Corners 3">
            <a:extLst>
              <a:ext uri="{FF2B5EF4-FFF2-40B4-BE49-F238E27FC236}">
                <a16:creationId xmlns:a16="http://schemas.microsoft.com/office/drawing/2014/main" id="{2BC308BE-B18A-91DE-7F5D-BA98E2AF9E16}"/>
              </a:ext>
            </a:extLst>
          </p:cNvPr>
          <p:cNvSpPr/>
          <p:nvPr/>
        </p:nvSpPr>
        <p:spPr>
          <a:xfrm>
            <a:off x="1505490" y="143413"/>
            <a:ext cx="8493447" cy="445949"/>
          </a:xfrm>
          <a:prstGeom prst="roundRect">
            <a:avLst/>
          </a:prstGeom>
          <a:solidFill>
            <a:srgbClr val="072B78"/>
          </a:solidFill>
          <a:ln>
            <a:solidFill>
              <a:srgbClr val="7A8B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t>Identify “</a:t>
            </a:r>
            <a:r>
              <a:rPr lang="en-GB" sz="2800" b="1"/>
              <a:t>WHO</a:t>
            </a:r>
            <a:r>
              <a:rPr lang="en-GB" sz="2800"/>
              <a:t>” can support change in respiratory care? </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687654171"/>
              </p:ext>
            </p:extLst>
          </p:nvPr>
        </p:nvGraphicFramePr>
        <p:xfrm>
          <a:off x="71740" y="749392"/>
          <a:ext cx="12048519" cy="5998383"/>
        </p:xfrm>
        <a:graphic>
          <a:graphicData uri="http://schemas.openxmlformats.org/drawingml/2006/table">
            <a:tbl>
              <a:tblPr firstRow="1" bandRow="1">
                <a:tableStyleId>{5C22544A-7EE6-4342-B048-85BDC9FD1C3A}</a:tableStyleId>
              </a:tblPr>
              <a:tblGrid>
                <a:gridCol w="2784949">
                  <a:extLst>
                    <a:ext uri="{9D8B030D-6E8A-4147-A177-3AD203B41FA5}">
                      <a16:colId xmlns:a16="http://schemas.microsoft.com/office/drawing/2014/main" val="4217055290"/>
                    </a:ext>
                  </a:extLst>
                </a:gridCol>
                <a:gridCol w="2775886">
                  <a:extLst>
                    <a:ext uri="{9D8B030D-6E8A-4147-A177-3AD203B41FA5}">
                      <a16:colId xmlns:a16="http://schemas.microsoft.com/office/drawing/2014/main" val="2028999251"/>
                    </a:ext>
                  </a:extLst>
                </a:gridCol>
                <a:gridCol w="2464838">
                  <a:extLst>
                    <a:ext uri="{9D8B030D-6E8A-4147-A177-3AD203B41FA5}">
                      <a16:colId xmlns:a16="http://schemas.microsoft.com/office/drawing/2014/main" val="1897926999"/>
                    </a:ext>
                  </a:extLst>
                </a:gridCol>
                <a:gridCol w="4022846">
                  <a:extLst>
                    <a:ext uri="{9D8B030D-6E8A-4147-A177-3AD203B41FA5}">
                      <a16:colId xmlns:a16="http://schemas.microsoft.com/office/drawing/2014/main" val="2222916817"/>
                    </a:ext>
                  </a:extLst>
                </a:gridCol>
              </a:tblGrid>
              <a:tr h="341239">
                <a:tc gridSpan="4">
                  <a:txBody>
                    <a:bodyPr/>
                    <a:lstStyle/>
                    <a:p>
                      <a:pPr marL="0" marR="0" lvl="0" indent="0" algn="l" rtl="0" eaLnBrk="1" fontAlgn="auto" latinLnBrk="0" hangingPunct="1">
                        <a:lnSpc>
                          <a:spcPct val="100000"/>
                        </a:lnSpc>
                        <a:spcBef>
                          <a:spcPts val="0"/>
                        </a:spcBef>
                        <a:spcAft>
                          <a:spcPts val="0"/>
                        </a:spcAft>
                        <a:buClrTx/>
                        <a:buSzTx/>
                        <a:buFontTx/>
                        <a:buNone/>
                      </a:pPr>
                      <a:r>
                        <a:rPr lang="en-GB"/>
                        <a:t>Suggested </a:t>
                      </a:r>
                      <a:r>
                        <a:rPr lang="en-GB">
                          <a:solidFill>
                            <a:schemeClr val="bg1">
                              <a:lumMod val="95000"/>
                            </a:schemeClr>
                          </a:solidFill>
                        </a:rPr>
                        <a:t>actions - </a:t>
                      </a:r>
                      <a:endParaRPr lang="en-GB" sz="1800" b="1" i="0" u="none" strike="noStrike" kern="1200">
                        <a:solidFill>
                          <a:schemeClr val="bg1">
                            <a:lumMod val="95000"/>
                          </a:schemeClr>
                        </a:solidFill>
                        <a:effectLst/>
                        <a:latin typeface="+mn-lt"/>
                        <a:ea typeface="+mn-ea"/>
                        <a:cs typeface="+mn-cs"/>
                      </a:endParaRPr>
                    </a:p>
                  </a:txBody>
                  <a:tcPr>
                    <a:solidFill>
                      <a:srgbClr val="072B75"/>
                    </a:solidFill>
                  </a:tcPr>
                </a:tc>
                <a:tc hMerge="1">
                  <a:txBody>
                    <a:bodyPr/>
                    <a:lstStyle/>
                    <a:p>
                      <a:pPr marL="0" marR="0" lvl="0" indent="0" algn="l" rtl="0" eaLnBrk="1" fontAlgn="auto" latinLnBrk="0" hangingPunct="1">
                        <a:lnSpc>
                          <a:spcPct val="100000"/>
                        </a:lnSpc>
                        <a:spcBef>
                          <a:spcPts val="0"/>
                        </a:spcBef>
                        <a:spcAft>
                          <a:spcPts val="0"/>
                        </a:spcAft>
                        <a:buClrTx/>
                        <a:buSzTx/>
                        <a:buFontTx/>
                        <a:buNone/>
                      </a:pPr>
                      <a:r>
                        <a:rPr lang="en-GB"/>
                        <a:t>Suggested </a:t>
                      </a:r>
                      <a:r>
                        <a:rPr lang="en-GB">
                          <a:solidFill>
                            <a:schemeClr val="bg1">
                              <a:lumMod val="95000"/>
                            </a:schemeClr>
                          </a:solidFill>
                        </a:rPr>
                        <a:t>actions - </a:t>
                      </a:r>
                      <a:endParaRPr lang="en-GB" sz="1800" b="1" i="0" u="none" strike="noStrike" kern="1200">
                        <a:solidFill>
                          <a:schemeClr val="bg1">
                            <a:lumMod val="95000"/>
                          </a:schemeClr>
                        </a:solidFill>
                        <a:effectLst/>
                        <a:latin typeface="+mn-lt"/>
                        <a:ea typeface="+mn-ea"/>
                        <a:cs typeface="+mn-cs"/>
                      </a:endParaRPr>
                    </a:p>
                  </a:txBody>
                  <a:tcPr>
                    <a:solidFill>
                      <a:srgbClr val="072B75"/>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01100368"/>
                  </a:ext>
                </a:extLst>
              </a:tr>
              <a:tr h="419232">
                <a:tc gridSpan="4">
                  <a:txBody>
                    <a:bodyPr/>
                    <a:lstStyle/>
                    <a:p>
                      <a:pPr marL="0" marR="0" lvl="0" indent="0" algn="l" rtl="0" eaLnBrk="1" fontAlgn="auto" latinLnBrk="0" hangingPunct="1">
                        <a:lnSpc>
                          <a:spcPct val="100000"/>
                        </a:lnSpc>
                        <a:spcBef>
                          <a:spcPts val="0"/>
                        </a:spcBef>
                        <a:spcAft>
                          <a:spcPts val="0"/>
                        </a:spcAft>
                        <a:buClrTx/>
                        <a:buSzTx/>
                        <a:buFontTx/>
                        <a:buNone/>
                      </a:pPr>
                      <a:r>
                        <a:rPr lang="en-GB" sz="1400" b="1" i="0" u="none" strike="noStrike" kern="1200">
                          <a:solidFill>
                            <a:schemeClr val="dk1"/>
                          </a:solidFill>
                          <a:effectLst/>
                          <a:latin typeface="+mn-lt"/>
                          <a:ea typeface="+mn-ea"/>
                          <a:cs typeface="+mn-cs"/>
                          <a:hlinkClick r:id="rId3"/>
                        </a:rPr>
                        <a:t>Think about your Guiding Coalition</a:t>
                      </a:r>
                      <a:r>
                        <a:rPr lang="en-GB" sz="1400" b="1" i="0" u="none" strike="noStrike" kern="1200">
                          <a:solidFill>
                            <a:schemeClr val="dk1"/>
                          </a:solidFill>
                          <a:effectLst/>
                          <a:latin typeface="+mn-lt"/>
                          <a:ea typeface="+mn-ea"/>
                          <a:cs typeface="+mn-cs"/>
                        </a:rPr>
                        <a:t> who can act as strategic facilitators and can link the work to the wider organisation priorities?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u="none" strike="noStrike" kern="1200">
                          <a:solidFill>
                            <a:schemeClr val="dk1"/>
                          </a:solidFill>
                          <a:effectLst/>
                          <a:latin typeface="+mn-lt"/>
                          <a:ea typeface="+mn-ea"/>
                          <a:cs typeface="+mn-cs"/>
                        </a:rPr>
                        <a:t>Who will be in your core</a:t>
                      </a:r>
                      <a:r>
                        <a:rPr lang="en-GB" sz="1400" b="1" i="0" u="none" strike="noStrike" kern="1200">
                          <a:solidFill>
                            <a:schemeClr val="dk1"/>
                          </a:solidFill>
                          <a:effectLst/>
                          <a:latin typeface="+mn-lt"/>
                          <a:ea typeface="+mn-ea"/>
                          <a:cs typeface="+mn-cs"/>
                          <a:hlinkClick r:id="rId4"/>
                        </a:rPr>
                        <a:t> Improvement/implementation Team</a:t>
                      </a:r>
                      <a:r>
                        <a:rPr lang="en-GB" sz="1400" b="0" i="0" u="none" strike="noStrike" kern="1200">
                          <a:solidFill>
                            <a:schemeClr val="dk1"/>
                          </a:solidFill>
                          <a:effectLst/>
                          <a:latin typeface="+mn-lt"/>
                          <a:ea typeface="+mn-ea"/>
                          <a:cs typeface="+mn-cs"/>
                          <a:hlinkClick r:id="rId4"/>
                        </a:rPr>
                        <a:t> </a:t>
                      </a:r>
                      <a:r>
                        <a:rPr lang="en-GB" sz="1400" b="0" i="0" u="none" strike="noStrike" kern="1200">
                          <a:solidFill>
                            <a:schemeClr val="dk1"/>
                          </a:solidFill>
                          <a:effectLst/>
                          <a:latin typeface="+mn-lt"/>
                          <a:ea typeface="+mn-ea"/>
                          <a:cs typeface="+mn-cs"/>
                        </a:rPr>
                        <a:t>? This may include representatives of </a:t>
                      </a:r>
                      <a:r>
                        <a:rPr lang="en-GB" sz="1400" b="0"/>
                        <a:t>people living with respiratory conditions</a:t>
                      </a:r>
                      <a:r>
                        <a:rPr lang="en-GB" sz="1400" b="0" i="0" u="none" strike="noStrike" kern="1200">
                          <a:solidFill>
                            <a:schemeClr val="dk1"/>
                          </a:solidFill>
                          <a:effectLst/>
                          <a:latin typeface="+mn-lt"/>
                          <a:ea typeface="+mn-ea"/>
                          <a:cs typeface="+mn-cs"/>
                        </a:rPr>
                        <a:t> as well as colleagues from the multi-disciplinary team</a:t>
                      </a:r>
                    </a:p>
                  </a:txBody>
                  <a:tcPr/>
                </a:tc>
                <a:tc hMerge="1">
                  <a:txBody>
                    <a:bodyPr/>
                    <a:lstStyle/>
                    <a:p>
                      <a:pPr marL="0" marR="0" lvl="0" indent="0" algn="l" rtl="0" eaLnBrk="1" fontAlgn="auto" latinLnBrk="0" hangingPunct="1">
                        <a:lnSpc>
                          <a:spcPct val="100000"/>
                        </a:lnSpc>
                        <a:spcBef>
                          <a:spcPts val="0"/>
                        </a:spcBef>
                        <a:spcAft>
                          <a:spcPts val="0"/>
                        </a:spcAft>
                        <a:buClrTx/>
                        <a:buSzTx/>
                        <a:buFontTx/>
                        <a:buNone/>
                      </a:pPr>
                      <a:r>
                        <a:rPr lang="en-GB" sz="1400" b="1" i="0" u="none" strike="noStrike" kern="1200">
                          <a:solidFill>
                            <a:schemeClr val="dk1"/>
                          </a:solidFill>
                          <a:effectLst/>
                          <a:latin typeface="+mn-lt"/>
                          <a:ea typeface="+mn-ea"/>
                          <a:cs typeface="+mn-cs"/>
                          <a:hlinkClick r:id="rId3"/>
                        </a:rPr>
                        <a:t>Think about your Guiding Coalition</a:t>
                      </a:r>
                      <a:r>
                        <a:rPr lang="en-GB" sz="1400" b="1" i="0" u="none" strike="noStrike" kern="1200">
                          <a:solidFill>
                            <a:schemeClr val="dk1"/>
                          </a:solidFill>
                          <a:effectLst/>
                          <a:latin typeface="+mn-lt"/>
                          <a:ea typeface="+mn-ea"/>
                          <a:cs typeface="+mn-cs"/>
                        </a:rPr>
                        <a:t> who can act as strategic facilitators and can link the work to the wider organisation priorities?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u="none" strike="noStrike" kern="1200">
                          <a:solidFill>
                            <a:schemeClr val="dk1"/>
                          </a:solidFill>
                          <a:effectLst/>
                          <a:latin typeface="+mn-lt"/>
                          <a:ea typeface="+mn-ea"/>
                          <a:cs typeface="+mn-cs"/>
                        </a:rPr>
                        <a:t>Who will be in your core</a:t>
                      </a:r>
                      <a:r>
                        <a:rPr lang="en-GB" sz="1400" b="1" i="0" u="none" strike="noStrike" kern="1200">
                          <a:solidFill>
                            <a:schemeClr val="dk1"/>
                          </a:solidFill>
                          <a:effectLst/>
                          <a:latin typeface="+mn-lt"/>
                          <a:ea typeface="+mn-ea"/>
                          <a:cs typeface="+mn-cs"/>
                          <a:hlinkClick r:id="rId4"/>
                        </a:rPr>
                        <a:t> Improvement/implementation Team</a:t>
                      </a:r>
                      <a:r>
                        <a:rPr lang="en-GB" sz="1400" b="0" i="0" u="none" strike="noStrike" kern="1200">
                          <a:solidFill>
                            <a:schemeClr val="dk1"/>
                          </a:solidFill>
                          <a:effectLst/>
                          <a:latin typeface="+mn-lt"/>
                          <a:ea typeface="+mn-ea"/>
                          <a:cs typeface="+mn-cs"/>
                          <a:hlinkClick r:id="rId4"/>
                        </a:rPr>
                        <a:t> </a:t>
                      </a:r>
                      <a:r>
                        <a:rPr lang="en-GB" sz="1400" b="0" i="0" u="none" strike="noStrike" kern="1200">
                          <a:solidFill>
                            <a:schemeClr val="dk1"/>
                          </a:solidFill>
                          <a:effectLst/>
                          <a:latin typeface="+mn-lt"/>
                          <a:ea typeface="+mn-ea"/>
                          <a:cs typeface="+mn-cs"/>
                        </a:rPr>
                        <a:t>? This may include representatives of </a:t>
                      </a:r>
                      <a:r>
                        <a:rPr lang="en-GB" sz="1400" b="0"/>
                        <a:t>people living with respiratory conditions</a:t>
                      </a:r>
                      <a:r>
                        <a:rPr lang="en-GB" sz="1400" b="0" i="0" u="none" strike="noStrike" kern="1200">
                          <a:solidFill>
                            <a:schemeClr val="dk1"/>
                          </a:solidFill>
                          <a:effectLst/>
                          <a:latin typeface="+mn-lt"/>
                          <a:ea typeface="+mn-ea"/>
                          <a:cs typeface="+mn-cs"/>
                        </a:rPr>
                        <a:t> as well as colleagues from the multi-disciplinary team</a:t>
                      </a:r>
                    </a:p>
                  </a:txBody>
                  <a:tcPr/>
                </a:tc>
                <a:tc hMerge="1">
                  <a:txBody>
                    <a:bodyPr/>
                    <a:lstStyle/>
                    <a:p>
                      <a:endParaRPr lang="en-GB" sz="1400"/>
                    </a:p>
                  </a:txBody>
                  <a:tcPr/>
                </a:tc>
                <a:tc hMerge="1">
                  <a:txBody>
                    <a:bodyPr/>
                    <a:lstStyle/>
                    <a:p>
                      <a:endParaRPr lang="en-GB" sz="1400"/>
                    </a:p>
                  </a:txBody>
                  <a:tcPr/>
                </a:tc>
                <a:extLst>
                  <a:ext uri="{0D108BD9-81ED-4DB2-BD59-A6C34878D82A}">
                    <a16:rowId xmlns:a16="http://schemas.microsoft.com/office/drawing/2014/main" val="1762942647"/>
                  </a:ext>
                </a:extLst>
              </a:tr>
              <a:tr h="1495853">
                <a:tc>
                  <a:txBody>
                    <a:bodyPr/>
                    <a:lstStyle/>
                    <a:p>
                      <a:pPr marL="0" indent="0">
                        <a:buFont typeface="Arial" panose="020B0604020202020204" pitchFamily="34" charset="0"/>
                        <a:buNone/>
                      </a:pPr>
                      <a:r>
                        <a:rPr lang="en-GB" sz="1200" b="1"/>
                        <a:t>People and Community Assets</a:t>
                      </a:r>
                    </a:p>
                    <a:p>
                      <a:pPr marL="171450" indent="-171450">
                        <a:buFont typeface="Arial" panose="020B0604020202020204" pitchFamily="34" charset="0"/>
                        <a:buChar char="•"/>
                      </a:pPr>
                      <a:r>
                        <a:rPr lang="en-GB" sz="1200" b="0"/>
                        <a:t>People living with respiratory conditions</a:t>
                      </a:r>
                    </a:p>
                    <a:p>
                      <a:pPr marL="171450" indent="-171450">
                        <a:buFont typeface="Arial" panose="020B0604020202020204" pitchFamily="34" charset="0"/>
                        <a:buChar char="•"/>
                      </a:pPr>
                      <a:r>
                        <a:rPr lang="en-GB" sz="1200" b="0"/>
                        <a:t>Community link workers</a:t>
                      </a:r>
                    </a:p>
                    <a:p>
                      <a:pPr marL="171450" indent="-171450">
                        <a:buFont typeface="Arial" panose="020B0604020202020204" pitchFamily="34" charset="0"/>
                        <a:buChar char="•"/>
                      </a:pPr>
                      <a:r>
                        <a:rPr lang="en-GB" sz="1200" b="0"/>
                        <a:t>Third sector agencies</a:t>
                      </a:r>
                    </a:p>
                    <a:p>
                      <a:pPr marL="171450" indent="-171450">
                        <a:buFont typeface="Arial" panose="020B0604020202020204" pitchFamily="34" charset="0"/>
                        <a:buChar char="•"/>
                      </a:pPr>
                      <a:r>
                        <a:rPr lang="en-GB" sz="1200" b="0"/>
                        <a:t>Smoking cessation groups</a:t>
                      </a:r>
                    </a:p>
                    <a:p>
                      <a:pPr marL="171450" indent="-171450">
                        <a:buFont typeface="Arial" panose="020B0604020202020204" pitchFamily="34" charset="0"/>
                        <a:buChar char="•"/>
                      </a:pPr>
                      <a:r>
                        <a:rPr lang="en-GB" sz="1200" b="0"/>
                        <a:t>Local community and council groups e.g. physical activity, walking, community singing (See </a:t>
                      </a:r>
                      <a:r>
                        <a:rPr lang="en-GB" sz="1200" b="0">
                          <a:hlinkClick r:id="rId5"/>
                        </a:rPr>
                        <a:t>ALISS</a:t>
                      </a:r>
                      <a:r>
                        <a:rPr lang="en-GB" sz="1200" b="0"/>
                        <a:t> for  local groups)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a:t>Primary care/GP practice:</a:t>
                      </a:r>
                    </a:p>
                    <a:p>
                      <a:pPr marL="285750" indent="-285750">
                        <a:buFont typeface="Arial" panose="020B0604020202020204" pitchFamily="34" charset="0"/>
                        <a:buChar char="•"/>
                      </a:pPr>
                      <a:r>
                        <a:rPr lang="en-GB" sz="1200"/>
                        <a:t>Cluster quality leads</a:t>
                      </a:r>
                    </a:p>
                    <a:p>
                      <a:pPr marL="285750" indent="-285750">
                        <a:buFont typeface="Arial" panose="020B0604020202020204" pitchFamily="34" charset="0"/>
                        <a:buChar char="•"/>
                      </a:pPr>
                      <a:r>
                        <a:rPr lang="en-GB" sz="1200"/>
                        <a:t>Practice quality lead</a:t>
                      </a:r>
                    </a:p>
                    <a:p>
                      <a:pPr marL="285750" indent="-285750">
                        <a:buFont typeface="Arial" panose="020B0604020202020204" pitchFamily="34" charset="0"/>
                        <a:buChar char="•"/>
                      </a:pPr>
                      <a:r>
                        <a:rPr lang="en-GB" sz="1200"/>
                        <a:t>Clinical lead (in practice for respiratory)</a:t>
                      </a:r>
                    </a:p>
                    <a:p>
                      <a:pPr marL="285750" indent="-285750">
                        <a:buFont typeface="Arial" panose="020B0604020202020204" pitchFamily="34" charset="0"/>
                        <a:buChar char="•"/>
                      </a:pPr>
                      <a:r>
                        <a:rPr lang="en-GB" sz="1200"/>
                        <a:t>Advanced Practitioners (Nursing and Allied Health Professionals)</a:t>
                      </a:r>
                    </a:p>
                    <a:p>
                      <a:pPr marL="285750" indent="-285750">
                        <a:buFont typeface="Arial" panose="020B0604020202020204" pitchFamily="34" charset="0"/>
                        <a:buChar char="•"/>
                      </a:pPr>
                      <a:r>
                        <a:rPr lang="en-GB" sz="1200"/>
                        <a:t>General practice nurses</a:t>
                      </a:r>
                    </a:p>
                    <a:p>
                      <a:pPr marL="285750" indent="-285750">
                        <a:buFont typeface="Arial" panose="020B0604020202020204" pitchFamily="34" charset="0"/>
                        <a:buChar char="•"/>
                      </a:pPr>
                      <a:r>
                        <a:rPr lang="en-GB" sz="1200"/>
                        <a:t>Healthcare assistants</a:t>
                      </a:r>
                    </a:p>
                    <a:p>
                      <a:pPr marL="285750" indent="-285750">
                        <a:buFont typeface="Arial" panose="020B0604020202020204" pitchFamily="34" charset="0"/>
                        <a:buChar char="•"/>
                      </a:pPr>
                      <a:r>
                        <a:rPr lang="en-GB" sz="1200"/>
                        <a:t>Reception staff</a:t>
                      </a:r>
                    </a:p>
                    <a:p>
                      <a:pPr marL="285750" indent="-285750">
                        <a:buFont typeface="Arial" panose="020B0604020202020204" pitchFamily="34" charset="0"/>
                        <a:buChar char="•"/>
                      </a:pPr>
                      <a:r>
                        <a:rPr lang="en-GB" sz="1200"/>
                        <a:t>Practice/office manager</a:t>
                      </a:r>
                    </a:p>
                    <a:p>
                      <a:pPr marL="285750" indent="-285750">
                        <a:buFont typeface="Arial" panose="020B0604020202020204" pitchFamily="34" charset="0"/>
                        <a:buChar char="•"/>
                      </a:pPr>
                      <a:r>
                        <a:rPr lang="en-GB" sz="1200"/>
                        <a:t>Pharmacist/technician</a:t>
                      </a:r>
                    </a:p>
                    <a:p>
                      <a:pPr marL="285750" indent="-285750">
                        <a:buFont typeface="Arial" panose="020B0604020202020204" pitchFamily="34" charset="0"/>
                        <a:buChar char="•"/>
                      </a:pPr>
                      <a:r>
                        <a:rPr lang="en-GB" sz="1200"/>
                        <a:t>Community pharmacy</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a:t>Hospital/acute location:</a:t>
                      </a:r>
                      <a:endParaRPr lang="en-GB" sz="1200"/>
                    </a:p>
                    <a:p>
                      <a:pPr marL="285750" indent="-285750">
                        <a:buFont typeface="Arial" panose="020B0604020202020204" pitchFamily="34" charset="0"/>
                        <a:buChar char="•"/>
                      </a:pPr>
                      <a:r>
                        <a:rPr lang="en-GB" sz="1200"/>
                        <a:t>Care of Elderly/Medicines of elderly wards and staff</a:t>
                      </a:r>
                    </a:p>
                    <a:p>
                      <a:pPr marL="285750" indent="-285750">
                        <a:buFont typeface="Arial" panose="020B0604020202020204" pitchFamily="34" charset="0"/>
                        <a:buChar char="•"/>
                      </a:pPr>
                      <a:r>
                        <a:rPr lang="en-GB" sz="1200"/>
                        <a:t>Respiratory wards</a:t>
                      </a:r>
                    </a:p>
                    <a:p>
                      <a:pPr marL="285750" indent="-285750">
                        <a:buFont typeface="Arial" panose="020B0604020202020204" pitchFamily="34" charset="0"/>
                        <a:buChar char="•"/>
                      </a:pPr>
                      <a:r>
                        <a:rPr lang="en-GB" sz="1200"/>
                        <a:t>Acute admissions</a:t>
                      </a:r>
                    </a:p>
                    <a:p>
                      <a:pPr marL="285750" indent="-285750">
                        <a:buFont typeface="Arial" panose="020B0604020202020204" pitchFamily="34" charset="0"/>
                        <a:buChar char="•"/>
                      </a:pPr>
                      <a:r>
                        <a:rPr lang="en-GB" sz="1200"/>
                        <a:t>Pharmacy department</a:t>
                      </a:r>
                    </a:p>
                    <a:p>
                      <a:pPr marL="285750" indent="-285750">
                        <a:buFont typeface="Arial" panose="020B0604020202020204" pitchFamily="34" charset="0"/>
                        <a:buChar char="•"/>
                      </a:pPr>
                      <a:r>
                        <a:rPr lang="en-GB" sz="1200"/>
                        <a:t>Chest physiotherapy</a:t>
                      </a:r>
                    </a:p>
                    <a:p>
                      <a:pPr marL="285750" indent="-285750">
                        <a:buFont typeface="Arial" panose="020B0604020202020204" pitchFamily="34" charset="0"/>
                        <a:buChar char="•"/>
                      </a:pPr>
                      <a:r>
                        <a:rPr lang="en-GB" sz="1200"/>
                        <a:t>Pulmonary rehabilitation team</a:t>
                      </a:r>
                    </a:p>
                    <a:p>
                      <a:pPr marL="285750" indent="-285750">
                        <a:buFont typeface="Arial" panose="020B0604020202020204" pitchFamily="34" charset="0"/>
                        <a:buChar char="•"/>
                      </a:pPr>
                      <a:r>
                        <a:rPr lang="en-GB" sz="1200"/>
                        <a:t>Respiratory Technicians (PFTs)</a:t>
                      </a:r>
                    </a:p>
                    <a:p>
                      <a:pPr marL="285750" indent="-285750">
                        <a:buFont typeface="Arial" panose="020B0604020202020204" pitchFamily="34" charset="0"/>
                        <a:buChar char="•"/>
                      </a:pPr>
                      <a:r>
                        <a:rPr lang="en-GB" sz="1200"/>
                        <a:t>Dietetics (Acute and community)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a:t>Specialism</a:t>
                      </a:r>
                    </a:p>
                    <a:p>
                      <a:pPr marL="285750" indent="-285750">
                        <a:buFont typeface="Arial" panose="020B0604020202020204" pitchFamily="34" charset="0"/>
                        <a:buChar char="•"/>
                      </a:pPr>
                      <a:r>
                        <a:rPr lang="en-GB" sz="1200"/>
                        <a:t>Managed Care Network (MCN)</a:t>
                      </a:r>
                    </a:p>
                    <a:p>
                      <a:pPr marL="285750" indent="-285750">
                        <a:buFont typeface="Arial" panose="020B0604020202020204" pitchFamily="34" charset="0"/>
                        <a:buChar char="•"/>
                      </a:pPr>
                      <a:r>
                        <a:rPr lang="en-GB" sz="1200"/>
                        <a:t>MCN manager</a:t>
                      </a:r>
                    </a:p>
                    <a:p>
                      <a:pPr marL="285750" indent="-285750">
                        <a:buFont typeface="Arial" panose="020B0604020202020204" pitchFamily="34" charset="0"/>
                        <a:buChar char="•"/>
                      </a:pPr>
                      <a:r>
                        <a:rPr lang="en-GB" sz="1200"/>
                        <a:t>Respiratory specialist nurses</a:t>
                      </a:r>
                    </a:p>
                    <a:p>
                      <a:pPr marL="285750" indent="-285750">
                        <a:buFont typeface="Arial" panose="020B0604020202020204" pitchFamily="34" charset="0"/>
                        <a:buChar char="•"/>
                      </a:pPr>
                      <a:r>
                        <a:rPr lang="en-GB" sz="1200"/>
                        <a:t>Specialist AHPs</a:t>
                      </a:r>
                    </a:p>
                    <a:p>
                      <a:pPr marL="285750" indent="-285750">
                        <a:buFont typeface="Arial" panose="020B0604020202020204" pitchFamily="34" charset="0"/>
                        <a:buChar char="•"/>
                      </a:pPr>
                      <a:r>
                        <a:rPr lang="en-GB" sz="1200"/>
                        <a:t>Community respiratory team</a:t>
                      </a:r>
                    </a:p>
                    <a:p>
                      <a:pPr marL="285750" indent="-285750">
                        <a:buFont typeface="Arial" panose="020B0604020202020204" pitchFamily="34" charset="0"/>
                        <a:buChar char="•"/>
                      </a:pPr>
                      <a:r>
                        <a:rPr lang="en-GB" sz="1200"/>
                        <a:t>Clinic managers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p>
                  </a:txBody>
                  <a:tcPr/>
                </a:tc>
                <a:extLst>
                  <a:ext uri="{0D108BD9-81ED-4DB2-BD59-A6C34878D82A}">
                    <a16:rowId xmlns:a16="http://schemas.microsoft.com/office/drawing/2014/main" val="3710309293"/>
                  </a:ext>
                </a:extLst>
              </a:tr>
              <a:tr h="622799">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a:t>Consider how you will involve people living with respiratory conditions and wider stakeholder networks. </a:t>
                      </a:r>
                      <a:r>
                        <a:rPr lang="en-GB" sz="1400" b="1">
                          <a:hlinkClick r:id="rId6"/>
                        </a:rPr>
                        <a:t>Stakeholder analysis </a:t>
                      </a:r>
                      <a:r>
                        <a:rPr lang="en-GB" sz="1400" b="1"/>
                        <a:t>can help you identify who needs to be engaged and clarify the role they may play in your project </a:t>
                      </a:r>
                      <a:r>
                        <a:rPr lang="en-GB" sz="1200" b="1"/>
                        <a:t>e.g. </a:t>
                      </a:r>
                      <a:r>
                        <a:rPr lang="en-GB" sz="1200" b="0"/>
                        <a:t>people and community assets above, Local Formulary Groups, wider MDT (Physiotherapists etc)</a:t>
                      </a:r>
                      <a:endParaRPr lang="en-GB" sz="1200"/>
                    </a:p>
                  </a:txBody>
                  <a:tcPr/>
                </a:tc>
                <a:tc hMerge="1">
                  <a:txBody>
                    <a:bodyPr/>
                    <a:lstStyle/>
                    <a:p>
                      <a:r>
                        <a:rPr lang="en-GB" sz="1400" b="1"/>
                        <a:t>Consider how you will involve patients and wider stakeholder networks. </a:t>
                      </a:r>
                      <a:r>
                        <a:rPr lang="en-GB" sz="1400" b="1">
                          <a:hlinkClick r:id="rId6"/>
                        </a:rPr>
                        <a:t>Stakeholder analysis </a:t>
                      </a:r>
                      <a:r>
                        <a:rPr lang="en-GB" sz="1400" b="1"/>
                        <a:t>can help you identify who needs to be engaged and clarify the role they may play in your project:  </a:t>
                      </a:r>
                    </a:p>
                    <a:p>
                      <a:r>
                        <a:rPr lang="en-GB" sz="1200" b="0"/>
                        <a:t>Patient representatives and patient groups, Council and community groups (e.g. physical activity, walking, community singing groups ), Smoking cessation groups, Community link workers and third sector agencies, Local Formulary Groups, wider MDT (Physiotherapists etc)</a:t>
                      </a:r>
                      <a:endParaRPr lang="en-GB" sz="120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46790448"/>
                  </a:ext>
                </a:extLst>
              </a:tr>
              <a:tr h="1080589">
                <a:tc gridSpan="4">
                  <a:txBody>
                    <a:bodyPr/>
                    <a:lstStyle/>
                    <a:p>
                      <a:r>
                        <a:rPr lang="en-GB" sz="1400" b="1" i="0" u="none" strike="noStrike" kern="1200">
                          <a:solidFill>
                            <a:schemeClr val="dk1"/>
                          </a:solidFill>
                          <a:effectLst/>
                          <a:latin typeface="+mn-lt"/>
                          <a:ea typeface="+mn-ea"/>
                          <a:cs typeface="+mn-cs"/>
                          <a:hlinkClick r:id="rId7"/>
                        </a:rPr>
                        <a:t>Create and communicate a clear vision </a:t>
                      </a:r>
                      <a:r>
                        <a:rPr lang="en-GB" sz="1400" b="1" i="0" u="none" strike="noStrike" kern="1200">
                          <a:solidFill>
                            <a:schemeClr val="dk1"/>
                          </a:solidFill>
                          <a:effectLst/>
                          <a:latin typeface="+mn-lt"/>
                          <a:ea typeface="+mn-ea"/>
                          <a:cs typeface="+mn-cs"/>
                        </a:rPr>
                        <a:t> by developing a </a:t>
                      </a:r>
                      <a:r>
                        <a:rPr lang="en-GB" sz="1400" b="1" i="0" u="none" strike="noStrike" kern="1200">
                          <a:solidFill>
                            <a:schemeClr val="dk1"/>
                          </a:solidFill>
                          <a:effectLst/>
                          <a:latin typeface="+mn-lt"/>
                          <a:ea typeface="+mn-ea"/>
                          <a:cs typeface="+mn-cs"/>
                          <a:hlinkClick r:id="rId8"/>
                        </a:rPr>
                        <a:t>communication and engagement plan </a:t>
                      </a:r>
                      <a:r>
                        <a:rPr lang="en-GB" sz="1400" b="1" i="0" u="none" strike="noStrike" kern="1200">
                          <a:solidFill>
                            <a:schemeClr val="dk1"/>
                          </a:solidFill>
                          <a:effectLst/>
                          <a:latin typeface="+mn-lt"/>
                          <a:ea typeface="+mn-ea"/>
                          <a:cs typeface="+mn-cs"/>
                        </a:rPr>
                        <a:t>to ensure stakeholders are kept informed and involved as you make changes</a:t>
                      </a:r>
                      <a:endParaRPr lang="en-GB" sz="1400" b="1"/>
                    </a:p>
                    <a:p>
                      <a:pPr marL="285750" indent="-285750">
                        <a:buFont typeface="Arial" panose="020B0604020202020204" pitchFamily="34" charset="0"/>
                        <a:buChar char="•"/>
                      </a:pPr>
                      <a:r>
                        <a:rPr lang="en-GB" sz="1200"/>
                        <a:t>Explain the benefits of changing respiratory care including prescribing – ensuring effective respiratory reviews, improved disease control, less inappropriate medication usage, lower environmental impact</a:t>
                      </a:r>
                    </a:p>
                    <a:p>
                      <a:pPr marL="285750" indent="-285750">
                        <a:buFont typeface="Arial" panose="020B0604020202020204" pitchFamily="34" charset="0"/>
                        <a:buChar char="•"/>
                      </a:pPr>
                      <a:r>
                        <a:rPr lang="en-GB" sz="1200"/>
                        <a:t>Acknowledge the challenges – reviews not taking place (patients attending, capacity), resistance to change, polypharmacy should be appropriate, patient/clinician perception of ‘good control’ </a:t>
                      </a:r>
                    </a:p>
                  </a:txBody>
                  <a:tcPr/>
                </a:tc>
                <a:tc hMerge="1">
                  <a:txBody>
                    <a:bodyPr/>
                    <a:lstStyle/>
                    <a:p>
                      <a:r>
                        <a:rPr lang="en-GB" sz="1400" b="1" i="0" u="none" strike="noStrike" kern="1200">
                          <a:solidFill>
                            <a:schemeClr val="dk1"/>
                          </a:solidFill>
                          <a:effectLst/>
                          <a:latin typeface="+mn-lt"/>
                          <a:ea typeface="+mn-ea"/>
                          <a:cs typeface="+mn-cs"/>
                          <a:hlinkClick r:id="rId7"/>
                        </a:rPr>
                        <a:t>Create and communicate a clear vision </a:t>
                      </a:r>
                      <a:r>
                        <a:rPr lang="en-GB" sz="1400" b="1" i="0" u="none" strike="noStrike" kern="1200">
                          <a:solidFill>
                            <a:schemeClr val="dk1"/>
                          </a:solidFill>
                          <a:effectLst/>
                          <a:latin typeface="+mn-lt"/>
                          <a:ea typeface="+mn-ea"/>
                          <a:cs typeface="+mn-cs"/>
                        </a:rPr>
                        <a:t> by developing a </a:t>
                      </a:r>
                      <a:r>
                        <a:rPr lang="en-GB" sz="1400" b="1" i="0" u="none" strike="noStrike" kern="1200">
                          <a:solidFill>
                            <a:schemeClr val="dk1"/>
                          </a:solidFill>
                          <a:effectLst/>
                          <a:latin typeface="+mn-lt"/>
                          <a:ea typeface="+mn-ea"/>
                          <a:cs typeface="+mn-cs"/>
                          <a:hlinkClick r:id="rId8"/>
                        </a:rPr>
                        <a:t>communication and engagement plan </a:t>
                      </a:r>
                      <a:r>
                        <a:rPr lang="en-GB" sz="1400" b="1" i="0" u="none" strike="noStrike" kern="1200">
                          <a:solidFill>
                            <a:schemeClr val="dk1"/>
                          </a:solidFill>
                          <a:effectLst/>
                          <a:latin typeface="+mn-lt"/>
                          <a:ea typeface="+mn-ea"/>
                          <a:cs typeface="+mn-cs"/>
                        </a:rPr>
                        <a:t>to ensure stakeholders are kept informed and involved as you make changes</a:t>
                      </a:r>
                      <a:endParaRPr lang="en-GB" sz="1400" b="1"/>
                    </a:p>
                    <a:p>
                      <a:pPr marL="285750" indent="-285750">
                        <a:buFont typeface="Arial" panose="020B0604020202020204" pitchFamily="34" charset="0"/>
                        <a:buChar char="•"/>
                      </a:pPr>
                      <a:r>
                        <a:rPr lang="en-GB" sz="1200"/>
                        <a:t>Explain the benefits of changing respiratory care including prescribing – ensuring effective respiratory reviews, improved disease control, less inappropriate medication usage, lower environmental impact</a:t>
                      </a:r>
                    </a:p>
                    <a:p>
                      <a:pPr marL="285750" indent="-285750">
                        <a:buFont typeface="Arial" panose="020B0604020202020204" pitchFamily="34" charset="0"/>
                        <a:buChar char="•"/>
                      </a:pPr>
                      <a:r>
                        <a:rPr lang="en-GB" sz="1200"/>
                        <a:t>Acknowledge the challenges – reviews not taking place (patients attending, capacity), resistance to change, polypharmacy should be appropriate, patient/clinician perception of ‘good control’ </a:t>
                      </a: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376490762"/>
                  </a:ext>
                </a:extLst>
              </a:tr>
              <a:tr h="559744">
                <a:tc gridSpan="4">
                  <a:txBody>
                    <a:bodyPr/>
                    <a:lstStyle/>
                    <a:p>
                      <a:pPr marL="0" indent="0">
                        <a:buFont typeface="Arial" panose="020B0604020202020204" pitchFamily="34" charset="0"/>
                        <a:buNone/>
                      </a:pPr>
                      <a:r>
                        <a:rPr lang="en-GB" sz="1400" b="1" u="none">
                          <a:solidFill>
                            <a:schemeClr val="tx1"/>
                          </a:solidFill>
                        </a:rPr>
                        <a:t>Change leadership resources </a:t>
                      </a:r>
                    </a:p>
                    <a:p>
                      <a:pPr marL="0" indent="0">
                        <a:buFont typeface="Arial" panose="020B0604020202020204" pitchFamily="34" charset="0"/>
                        <a:buNone/>
                      </a:pPr>
                      <a:r>
                        <a:rPr lang="en-GB" sz="1400" b="0" u="none">
                          <a:solidFill>
                            <a:schemeClr val="tx1"/>
                          </a:solidFill>
                          <a:hlinkClick r:id="rId9"/>
                        </a:rPr>
                        <a:t>Creating conditions</a:t>
                      </a:r>
                      <a:r>
                        <a:rPr lang="en-GB" sz="1400" b="0" u="none">
                          <a:solidFill>
                            <a:schemeClr val="tx1"/>
                          </a:solidFill>
                        </a:rPr>
                        <a:t>  </a:t>
                      </a:r>
                      <a:r>
                        <a:rPr lang="en-GB" sz="1400" b="0">
                          <a:solidFill>
                            <a:srgbClr val="0563C1"/>
                          </a:solidFill>
                          <a:hlinkClick r:id="rId10"/>
                        </a:rPr>
                        <a:t>Kotter 8 steps towards change</a:t>
                      </a:r>
                      <a:r>
                        <a:rPr lang="en-GB" sz="1400" b="0">
                          <a:solidFill>
                            <a:srgbClr val="0563C1"/>
                          </a:solidFill>
                        </a:rPr>
                        <a:t>  </a:t>
                      </a:r>
                      <a:r>
                        <a:rPr lang="en-GB" sz="1400" b="0">
                          <a:solidFill>
                            <a:srgbClr val="0563C1"/>
                          </a:solidFill>
                          <a:hlinkClick r:id="rId11"/>
                        </a:rPr>
                        <a:t>Health Improvement Scotland improvement programmes</a:t>
                      </a:r>
                      <a:endParaRPr lang="en-GB" sz="1400" b="0"/>
                    </a:p>
                  </a:txBody>
                  <a:tcPr/>
                </a:tc>
                <a:tc hMerge="1">
                  <a:txBody>
                    <a:bodyPr/>
                    <a:lstStyle/>
                    <a:p>
                      <a:pPr marL="0" indent="0">
                        <a:buFont typeface="Arial" panose="020B0604020202020204" pitchFamily="34" charset="0"/>
                        <a:buNone/>
                      </a:pPr>
                      <a:r>
                        <a:rPr lang="en-GB" sz="1400" b="1" u="none">
                          <a:solidFill>
                            <a:schemeClr val="tx1"/>
                          </a:solidFill>
                        </a:rPr>
                        <a:t>Change leadership resources </a:t>
                      </a:r>
                    </a:p>
                    <a:p>
                      <a:pPr marL="0" indent="0">
                        <a:buFont typeface="Arial" panose="020B0604020202020204" pitchFamily="34" charset="0"/>
                        <a:buNone/>
                      </a:pPr>
                      <a:r>
                        <a:rPr lang="en-GB" sz="1400" b="0" u="none">
                          <a:solidFill>
                            <a:schemeClr val="tx1"/>
                          </a:solidFill>
                          <a:hlinkClick r:id="rId9"/>
                        </a:rPr>
                        <a:t>Creating conditions</a:t>
                      </a:r>
                      <a:r>
                        <a:rPr lang="en-GB" sz="1400" b="0" u="none">
                          <a:solidFill>
                            <a:schemeClr val="tx1"/>
                          </a:solidFill>
                        </a:rPr>
                        <a:t>  </a:t>
                      </a:r>
                      <a:r>
                        <a:rPr lang="en-GB" sz="1400" b="0">
                          <a:solidFill>
                            <a:srgbClr val="0563C1"/>
                          </a:solidFill>
                          <a:hlinkClick r:id="rId10"/>
                        </a:rPr>
                        <a:t>Kotter 8 steps towards change</a:t>
                      </a:r>
                      <a:r>
                        <a:rPr lang="en-GB" sz="1400" b="0">
                          <a:solidFill>
                            <a:srgbClr val="0563C1"/>
                          </a:solidFill>
                        </a:rPr>
                        <a:t>  </a:t>
                      </a:r>
                      <a:r>
                        <a:rPr lang="en-GB" sz="1400" b="0">
                          <a:solidFill>
                            <a:srgbClr val="0563C1"/>
                          </a:solidFill>
                          <a:hlinkClick r:id="rId11"/>
                        </a:rPr>
                        <a:t>Health Improvement Scotland improvement programmes</a:t>
                      </a:r>
                      <a:endParaRPr lang="en-GB" sz="1400" b="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98807005"/>
                  </a:ext>
                </a:extLst>
              </a:tr>
            </a:tbl>
          </a:graphicData>
        </a:graphic>
      </p:graphicFrame>
      <p:sp>
        <p:nvSpPr>
          <p:cNvPr id="11" name="TextBox 10">
            <a:hlinkClick r:id="rId12" action="ppaction://hlinksldjump"/>
            <a:extLst>
              <a:ext uri="{FF2B5EF4-FFF2-40B4-BE49-F238E27FC236}">
                <a16:creationId xmlns:a16="http://schemas.microsoft.com/office/drawing/2014/main" id="{15AD7DDB-264E-9632-246F-E827C7FF90A2}"/>
              </a:ext>
            </a:extLst>
          </p:cNvPr>
          <p:cNvSpPr txBox="1"/>
          <p:nvPr/>
        </p:nvSpPr>
        <p:spPr>
          <a:xfrm>
            <a:off x="9863091" y="6374167"/>
            <a:ext cx="2148396" cy="276999"/>
          </a:xfrm>
          <a:prstGeom prst="rect">
            <a:avLst/>
          </a:prstGeom>
          <a:noFill/>
        </p:spPr>
        <p:txBody>
          <a:bodyPr wrap="square" rtlCol="0">
            <a:spAutoFit/>
          </a:bodyPr>
          <a:lstStyle/>
          <a:p>
            <a:r>
              <a:rPr lang="en-GB" sz="1200">
                <a:solidFill>
                  <a:schemeClr val="accent6">
                    <a:lumMod val="60000"/>
                    <a:lumOff val="40000"/>
                  </a:schemeClr>
                </a:solidFill>
                <a:hlinkClick r:id="rId13" action="ppaction://hlinksldjump"/>
              </a:rPr>
              <a:t>Return</a:t>
            </a:r>
            <a:r>
              <a:rPr lang="en-GB" sz="1200">
                <a:solidFill>
                  <a:schemeClr val="accent6">
                    <a:lumMod val="60000"/>
                    <a:lumOff val="40000"/>
                  </a:schemeClr>
                </a:solidFill>
              </a:rPr>
              <a:t> </a:t>
            </a:r>
            <a:r>
              <a:rPr lang="en-GB" sz="1200">
                <a:solidFill>
                  <a:schemeClr val="accent1">
                    <a:lumMod val="75000"/>
                  </a:schemeClr>
                </a:solidFill>
              </a:rPr>
              <a:t>to Actions</a:t>
            </a:r>
          </a:p>
        </p:txBody>
      </p:sp>
    </p:spTree>
    <p:extLst>
      <p:ext uri="{BB962C8B-B14F-4D97-AF65-F5344CB8AC3E}">
        <p14:creationId xmlns:p14="http://schemas.microsoft.com/office/powerpoint/2010/main" val="129210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296663" y="249884"/>
            <a:ext cx="1701820" cy="585926"/>
          </a:xfrm>
        </p:spPr>
        <p:txBody>
          <a:bodyPr>
            <a:normAutofit/>
          </a:bodyPr>
          <a:lstStyle/>
          <a:p>
            <a:pPr algn="l"/>
            <a:r>
              <a:rPr lang="en-GB" sz="2800">
                <a:solidFill>
                  <a:srgbClr val="00A3DB"/>
                </a:solidFill>
                <a:latin typeface="+mn-lt"/>
              </a:rPr>
              <a:t>Step 2</a:t>
            </a:r>
            <a:endParaRPr lang="en-GB" sz="2400">
              <a:solidFill>
                <a:srgbClr val="00A3DB"/>
              </a:solidFill>
              <a:latin typeface="+mn-lt"/>
            </a:endParaRPr>
          </a:p>
        </p:txBody>
      </p:sp>
      <p:sp>
        <p:nvSpPr>
          <p:cNvPr id="4" name="Rectangle: Rounded Corners 3">
            <a:extLst>
              <a:ext uri="{FF2B5EF4-FFF2-40B4-BE49-F238E27FC236}">
                <a16:creationId xmlns:a16="http://schemas.microsoft.com/office/drawing/2014/main" id="{2BC308BE-B18A-91DE-7F5D-BA98E2AF9E16}"/>
              </a:ext>
            </a:extLst>
          </p:cNvPr>
          <p:cNvSpPr/>
          <p:nvPr/>
        </p:nvSpPr>
        <p:spPr>
          <a:xfrm>
            <a:off x="2326734" y="335608"/>
            <a:ext cx="7057748" cy="585926"/>
          </a:xfrm>
          <a:prstGeom prst="roundRect">
            <a:avLst/>
          </a:prstGeom>
          <a:solidFill>
            <a:srgbClr val="0986B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t>Understand the current situation</a:t>
            </a:r>
          </a:p>
        </p:txBody>
      </p:sp>
      <p:sp>
        <p:nvSpPr>
          <p:cNvPr id="5" name="Rectangle: Rounded Corners 4">
            <a:extLst>
              <a:ext uri="{FF2B5EF4-FFF2-40B4-BE49-F238E27FC236}">
                <a16:creationId xmlns:a16="http://schemas.microsoft.com/office/drawing/2014/main" id="{9039901B-9B52-AF3E-6922-9353FFA37CED}"/>
              </a:ext>
            </a:extLst>
          </p:cNvPr>
          <p:cNvSpPr/>
          <p:nvPr/>
        </p:nvSpPr>
        <p:spPr>
          <a:xfrm>
            <a:off x="292105" y="1084582"/>
            <a:ext cx="11552564" cy="631704"/>
          </a:xfrm>
          <a:prstGeom prst="roundRect">
            <a:avLst/>
          </a:prstGeom>
          <a:solidFill>
            <a:srgbClr val="00A3DB">
              <a:alpha val="50196"/>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rPr>
              <a:t>If we want different outcomes, we need to understand the system - the processes, people and how they interact with each other.  This is important in identifying where you need to focus your improvement work. </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3439778170"/>
              </p:ext>
            </p:extLst>
          </p:nvPr>
        </p:nvGraphicFramePr>
        <p:xfrm>
          <a:off x="292104" y="1804604"/>
          <a:ext cx="11552565" cy="4881880"/>
        </p:xfrm>
        <a:graphic>
          <a:graphicData uri="http://schemas.openxmlformats.org/drawingml/2006/table">
            <a:tbl>
              <a:tblPr firstRow="1" bandRow="1">
                <a:tableStyleId>{5C22544A-7EE6-4342-B048-85BDC9FD1C3A}</a:tableStyleId>
              </a:tblPr>
              <a:tblGrid>
                <a:gridCol w="11552565">
                  <a:extLst>
                    <a:ext uri="{9D8B030D-6E8A-4147-A177-3AD203B41FA5}">
                      <a16:colId xmlns:a16="http://schemas.microsoft.com/office/drawing/2014/main" val="2028999251"/>
                    </a:ext>
                  </a:extLst>
                </a:gridCol>
              </a:tblGrid>
              <a:tr h="370840">
                <a:tc>
                  <a:txBody>
                    <a:bodyPr/>
                    <a:lstStyle/>
                    <a:p>
                      <a:r>
                        <a:rPr lang="en-GB"/>
                        <a:t>Suggested actions - </a:t>
                      </a:r>
                      <a:r>
                        <a:rPr lang="en-GB" sz="1800" b="1" i="0" u="none" strike="noStrike" kern="1200">
                          <a:solidFill>
                            <a:schemeClr val="bg1"/>
                          </a:solidFill>
                          <a:effectLst/>
                          <a:latin typeface="+mn-lt"/>
                          <a:ea typeface="+mn-ea"/>
                          <a:cs typeface="+mn-cs"/>
                          <a:hlinkClick r:id="rId4">
                            <a:extLst>
                              <a:ext uri="{A12FA001-AC4F-418D-AE19-62706E023703}">
                                <ahyp:hlinkClr xmlns:ahyp="http://schemas.microsoft.com/office/drawing/2018/hyperlinkcolor" val="tx"/>
                              </a:ext>
                            </a:extLst>
                          </a:hlinkClick>
                        </a:rPr>
                        <a:t>understanding systems</a:t>
                      </a:r>
                      <a:endParaRPr lang="en-GB">
                        <a:solidFill>
                          <a:schemeClr val="bg1"/>
                        </a:solidFill>
                      </a:endParaRPr>
                    </a:p>
                  </a:txBody>
                  <a:tcPr>
                    <a:solidFill>
                      <a:srgbClr val="0986B0"/>
                    </a:solidFill>
                  </a:tcPr>
                </a:tc>
                <a:extLst>
                  <a:ext uri="{0D108BD9-81ED-4DB2-BD59-A6C34878D82A}">
                    <a16:rowId xmlns:a16="http://schemas.microsoft.com/office/drawing/2014/main" val="501100368"/>
                  </a:ext>
                </a:extLst>
              </a:tr>
              <a:tr h="370840">
                <a:tc>
                  <a:txBody>
                    <a:bodyPr/>
                    <a:lstStyle/>
                    <a:p>
                      <a:r>
                        <a:rPr lang="en-GB" sz="1400" b="1"/>
                        <a:t>Health boards</a:t>
                      </a:r>
                    </a:p>
                    <a:p>
                      <a:r>
                        <a:rPr lang="en-GB" sz="1400"/>
                        <a:t>Is this a clinical priority for the health board? If not, why not?</a:t>
                      </a:r>
                    </a:p>
                    <a:p>
                      <a:r>
                        <a:rPr lang="en-GB" sz="1400"/>
                        <a:t>Does the board have an identified clinical lead for this?</a:t>
                      </a:r>
                    </a:p>
                  </a:txBody>
                  <a:tcPr/>
                </a:tc>
                <a:extLst>
                  <a:ext uri="{0D108BD9-81ED-4DB2-BD59-A6C34878D82A}">
                    <a16:rowId xmlns:a16="http://schemas.microsoft.com/office/drawing/2014/main" val="820642351"/>
                  </a:ext>
                </a:extLst>
              </a:tr>
              <a:tr h="370840">
                <a:tc>
                  <a:txBody>
                    <a:bodyPr/>
                    <a:lstStyle/>
                    <a:p>
                      <a:r>
                        <a:rPr lang="en-GB" sz="1400" b="1"/>
                        <a:t>Managed Clinical Network (MCN) and Respiratory Specialists in secondary care</a:t>
                      </a:r>
                    </a:p>
                    <a:p>
                      <a:r>
                        <a:rPr lang="en-GB" sz="1400"/>
                        <a:t>Are the MCN and respiratory specialists aware of the guidelines and ready to lead by example in implementing these?</a:t>
                      </a:r>
                    </a:p>
                    <a:p>
                      <a:r>
                        <a:rPr lang="en-GB" sz="1400"/>
                        <a:t>Does the MCN link with local groups of people with respiratory conditions and can these be developed locally?</a:t>
                      </a:r>
                    </a:p>
                  </a:txBody>
                  <a:tcPr/>
                </a:tc>
                <a:extLst>
                  <a:ext uri="{0D108BD9-81ED-4DB2-BD59-A6C34878D82A}">
                    <a16:rowId xmlns:a16="http://schemas.microsoft.com/office/drawing/2014/main" val="1932833932"/>
                  </a:ext>
                </a:extLst>
              </a:tr>
              <a:tr h="370840">
                <a:tc>
                  <a:txBody>
                    <a:bodyPr/>
                    <a:lstStyle/>
                    <a:p>
                      <a:r>
                        <a:rPr lang="en-GB" sz="1400" b="1"/>
                        <a:t>Clusters and Cluster Quality Leads (CQLs)</a:t>
                      </a:r>
                    </a:p>
                    <a:p>
                      <a:r>
                        <a:rPr lang="en-GB" sz="1400"/>
                        <a:t>Have the CQLs and clusters reviewed the recently published cluster reports?</a:t>
                      </a:r>
                    </a:p>
                    <a:p>
                      <a:r>
                        <a:rPr lang="en-GB" sz="1400"/>
                        <a:t>Are the clusters willing to work together to share experience and learning and work together to focus implementation on this area?</a:t>
                      </a:r>
                    </a:p>
                  </a:txBody>
                  <a:tcPr/>
                </a:tc>
                <a:extLst>
                  <a:ext uri="{0D108BD9-81ED-4DB2-BD59-A6C34878D82A}">
                    <a16:rowId xmlns:a16="http://schemas.microsoft.com/office/drawing/2014/main" val="1376490762"/>
                  </a:ext>
                </a:extLst>
              </a:tr>
              <a:tr h="257761">
                <a:tc>
                  <a:txBody>
                    <a:bodyPr/>
                    <a:lstStyle/>
                    <a:p>
                      <a:r>
                        <a:rPr lang="en-GB" sz="1400" b="1"/>
                        <a:t>GP Practices and Primary Care Team</a:t>
                      </a:r>
                    </a:p>
                    <a:p>
                      <a:r>
                        <a:rPr lang="en-GB" sz="1400"/>
                        <a:t>Is there a clinical lead within the practice for Respiratory? Is this the sole practitioner managing these people? </a:t>
                      </a:r>
                    </a:p>
                    <a:p>
                      <a:r>
                        <a:rPr lang="en-GB" sz="1400"/>
                        <a:t>How does the practice direct/support clinicians involved in respiratory care to ensure competence and confidence? What training is offered to keep practitioners up to date? Consider the level of training for standard, advanced or expert respiratory care. See </a:t>
                      </a:r>
                      <a:r>
                        <a:rPr lang="en-GB" sz="1400">
                          <a:hlinkClick r:id="rId5"/>
                        </a:rPr>
                        <a:t>PCRS recommendations</a:t>
                      </a:r>
                      <a:endParaRPr lang="en-GB" sz="1400"/>
                    </a:p>
                    <a:p>
                      <a:r>
                        <a:rPr lang="en-GB" sz="1400"/>
                        <a:t>How is the practice managing and risk stratifying care and service to those most in need, for example the vulnerable, house bound or those with poorly controlled symptoms?</a:t>
                      </a:r>
                    </a:p>
                    <a:p>
                      <a:r>
                        <a:rPr lang="en-GB" sz="1400"/>
                        <a:t>Has the practice considered using a variety of consultation methods, e.g. group consultations, digital?</a:t>
                      </a:r>
                    </a:p>
                  </a:txBody>
                  <a:tcPr/>
                </a:tc>
                <a:extLst>
                  <a:ext uri="{0D108BD9-81ED-4DB2-BD59-A6C34878D82A}">
                    <a16:rowId xmlns:a16="http://schemas.microsoft.com/office/drawing/2014/main" val="1552023687"/>
                  </a:ext>
                </a:extLst>
              </a:tr>
              <a:tr h="257761">
                <a:tc>
                  <a:txBody>
                    <a:bodyPr/>
                    <a:lstStyle/>
                    <a:p>
                      <a:pPr marL="0" marR="0" lvl="0" indent="0" algn="l" rtl="0" eaLnBrk="1" fontAlgn="auto" latinLnBrk="0" hangingPunct="1">
                        <a:lnSpc>
                          <a:spcPct val="100000"/>
                        </a:lnSpc>
                        <a:spcBef>
                          <a:spcPts val="0"/>
                        </a:spcBef>
                        <a:spcAft>
                          <a:spcPts val="0"/>
                        </a:spcAft>
                        <a:buClrTx/>
                        <a:buSzTx/>
                        <a:buFontTx/>
                        <a:buNone/>
                      </a:pPr>
                      <a:r>
                        <a:rPr lang="en-GB" sz="1400" b="1"/>
                        <a:t>Communicate with key stakeholders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a:t>Engage with special interest groups of p</a:t>
                      </a:r>
                      <a:r>
                        <a:rPr lang="en-GB" sz="1400" b="0"/>
                        <a:t>eople living with respiratory conditions, </a:t>
                      </a:r>
                      <a:r>
                        <a:rPr lang="en-GB" sz="1400"/>
                        <a:t>wider MDT, community link workers/third sector groups to understand the current situation </a:t>
                      </a:r>
                    </a:p>
                  </a:txBody>
                  <a:tcPr/>
                </a:tc>
                <a:extLst>
                  <a:ext uri="{0D108BD9-81ED-4DB2-BD59-A6C34878D82A}">
                    <a16:rowId xmlns:a16="http://schemas.microsoft.com/office/drawing/2014/main" val="821460687"/>
                  </a:ext>
                </a:extLst>
              </a:tr>
            </a:tbl>
          </a:graphicData>
        </a:graphic>
      </p:graphicFrame>
      <p:sp>
        <p:nvSpPr>
          <p:cNvPr id="3" name="TextBox 2">
            <a:hlinkClick r:id="rId6" action="ppaction://hlinksldjump"/>
            <a:extLst>
              <a:ext uri="{FF2B5EF4-FFF2-40B4-BE49-F238E27FC236}">
                <a16:creationId xmlns:a16="http://schemas.microsoft.com/office/drawing/2014/main" id="{C93E011D-E072-E240-94C3-F79A5662FBB4}"/>
              </a:ext>
            </a:extLst>
          </p:cNvPr>
          <p:cNvSpPr txBox="1"/>
          <p:nvPr/>
        </p:nvSpPr>
        <p:spPr>
          <a:xfrm>
            <a:off x="9939291" y="6473124"/>
            <a:ext cx="2148396" cy="276999"/>
          </a:xfrm>
          <a:prstGeom prst="rect">
            <a:avLst/>
          </a:prstGeom>
          <a:noFill/>
        </p:spPr>
        <p:txBody>
          <a:bodyPr wrap="square" rtlCol="0">
            <a:spAutoFit/>
          </a:bodyPr>
          <a:lstStyle/>
          <a:p>
            <a:r>
              <a:rPr lang="en-GB" sz="1200">
                <a:solidFill>
                  <a:schemeClr val="accent1">
                    <a:lumMod val="75000"/>
                  </a:schemeClr>
                </a:solidFill>
                <a:hlinkClick r:id="rId7" action="ppaction://hlinksldjump"/>
              </a:rPr>
              <a:t>Return</a:t>
            </a:r>
            <a:r>
              <a:rPr lang="en-GB" sz="1200">
                <a:solidFill>
                  <a:schemeClr val="accent1">
                    <a:lumMod val="75000"/>
                  </a:schemeClr>
                </a:solidFill>
              </a:rPr>
              <a:t> to Actions</a:t>
            </a:r>
          </a:p>
        </p:txBody>
      </p:sp>
    </p:spTree>
    <p:extLst>
      <p:ext uri="{BB962C8B-B14F-4D97-AF65-F5344CB8AC3E}">
        <p14:creationId xmlns:p14="http://schemas.microsoft.com/office/powerpoint/2010/main" val="3325992518"/>
      </p:ext>
    </p:extLst>
  </p:cSld>
  <p:clrMapOvr>
    <a:masterClrMapping/>
  </p:clrMapOvr>
  <p:extLst>
    <p:ext uri="{6950BFC3-D8DA-4A85-94F7-54DA5524770B}">
      <p188:commentRel xmlns:p188="http://schemas.microsoft.com/office/powerpoint/2018/8/main" r:id="rId3"/>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142054" y="73188"/>
            <a:ext cx="1701820" cy="585926"/>
          </a:xfrm>
        </p:spPr>
        <p:txBody>
          <a:bodyPr>
            <a:normAutofit/>
          </a:bodyPr>
          <a:lstStyle/>
          <a:p>
            <a:pPr algn="l"/>
            <a:r>
              <a:rPr lang="en-GB" sz="2800">
                <a:solidFill>
                  <a:srgbClr val="00A3DB"/>
                </a:solidFill>
                <a:latin typeface="+mn-lt"/>
              </a:rPr>
              <a:t>Step 2</a:t>
            </a:r>
            <a:endParaRPr lang="en-GB" sz="2400">
              <a:solidFill>
                <a:srgbClr val="00A3DB"/>
              </a:solidFill>
              <a:latin typeface="+mn-lt"/>
            </a:endParaRPr>
          </a:p>
        </p:txBody>
      </p:sp>
      <p:sp>
        <p:nvSpPr>
          <p:cNvPr id="4" name="Rectangle: Rounded Corners 3">
            <a:extLst>
              <a:ext uri="{FF2B5EF4-FFF2-40B4-BE49-F238E27FC236}">
                <a16:creationId xmlns:a16="http://schemas.microsoft.com/office/drawing/2014/main" id="{2BC308BE-B18A-91DE-7F5D-BA98E2AF9E16}"/>
              </a:ext>
            </a:extLst>
          </p:cNvPr>
          <p:cNvSpPr/>
          <p:nvPr/>
        </p:nvSpPr>
        <p:spPr>
          <a:xfrm>
            <a:off x="1595710" y="228731"/>
            <a:ext cx="7910240" cy="412117"/>
          </a:xfrm>
          <a:prstGeom prst="roundRect">
            <a:avLst/>
          </a:prstGeom>
          <a:solidFill>
            <a:srgbClr val="0986B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t>Understand the current situation using data</a:t>
            </a:r>
          </a:p>
        </p:txBody>
      </p:sp>
      <p:sp>
        <p:nvSpPr>
          <p:cNvPr id="5" name="Rectangle: Rounded Corners 4">
            <a:extLst>
              <a:ext uri="{FF2B5EF4-FFF2-40B4-BE49-F238E27FC236}">
                <a16:creationId xmlns:a16="http://schemas.microsoft.com/office/drawing/2014/main" id="{9039901B-9B52-AF3E-6922-9353FFA37CED}"/>
              </a:ext>
            </a:extLst>
          </p:cNvPr>
          <p:cNvSpPr/>
          <p:nvPr/>
        </p:nvSpPr>
        <p:spPr>
          <a:xfrm>
            <a:off x="176836" y="783090"/>
            <a:ext cx="11834651" cy="318034"/>
          </a:xfrm>
          <a:prstGeom prst="roundRect">
            <a:avLst/>
          </a:prstGeom>
          <a:solidFill>
            <a:srgbClr val="00A3DB">
              <a:alpha val="50196"/>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rPr>
              <a:t>Use your data to help you understand where to focus your improvement work  (including person outcome data as well as prescribing data )</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352354610"/>
              </p:ext>
            </p:extLst>
          </p:nvPr>
        </p:nvGraphicFramePr>
        <p:xfrm>
          <a:off x="142054" y="1243367"/>
          <a:ext cx="11834652" cy="5130800"/>
        </p:xfrm>
        <a:graphic>
          <a:graphicData uri="http://schemas.openxmlformats.org/drawingml/2006/table">
            <a:tbl>
              <a:tblPr firstRow="1" bandRow="1">
                <a:tableStyleId>{5C22544A-7EE6-4342-B048-85BDC9FD1C3A}</a:tableStyleId>
              </a:tblPr>
              <a:tblGrid>
                <a:gridCol w="5621649">
                  <a:extLst>
                    <a:ext uri="{9D8B030D-6E8A-4147-A177-3AD203B41FA5}">
                      <a16:colId xmlns:a16="http://schemas.microsoft.com/office/drawing/2014/main" val="2028999251"/>
                    </a:ext>
                  </a:extLst>
                </a:gridCol>
                <a:gridCol w="6213003">
                  <a:extLst>
                    <a:ext uri="{9D8B030D-6E8A-4147-A177-3AD203B41FA5}">
                      <a16:colId xmlns:a16="http://schemas.microsoft.com/office/drawing/2014/main" val="37824832"/>
                    </a:ext>
                  </a:extLst>
                </a:gridCol>
              </a:tblGrid>
              <a:tr h="370840">
                <a:tc gridSpan="2">
                  <a:txBody>
                    <a:bodyPr/>
                    <a:lstStyle/>
                    <a:p>
                      <a:r>
                        <a:rPr lang="en-GB"/>
                        <a:t>Suggested actions - </a:t>
                      </a:r>
                      <a:r>
                        <a:rPr lang="en-GB" sz="1800" b="1" i="0" u="none" strike="noStrike" kern="1200">
                          <a:solidFill>
                            <a:schemeClr val="bg1"/>
                          </a:solidFill>
                          <a:effectLst/>
                          <a:latin typeface="+mn-lt"/>
                          <a:ea typeface="+mn-ea"/>
                          <a:cs typeface="+mn-cs"/>
                          <a:hlinkClick r:id="rId3">
                            <a:extLst>
                              <a:ext uri="{A12FA001-AC4F-418D-AE19-62706E023703}">
                                <ahyp:hlinkClr xmlns:ahyp="http://schemas.microsoft.com/office/drawing/2018/hyperlinkcolor" val="tx"/>
                              </a:ext>
                            </a:extLst>
                          </a:hlinkClick>
                        </a:rPr>
                        <a:t>understanding systems</a:t>
                      </a:r>
                      <a:endParaRPr lang="en-GB">
                        <a:solidFill>
                          <a:schemeClr val="bg1"/>
                        </a:solidFill>
                      </a:endParaRPr>
                    </a:p>
                  </a:txBody>
                  <a:tcPr>
                    <a:solidFill>
                      <a:srgbClr val="0986B0"/>
                    </a:solidFill>
                  </a:tcPr>
                </a:tc>
                <a:tc hMerge="1">
                  <a:txBody>
                    <a:bodyPr/>
                    <a:lstStyle/>
                    <a:p>
                      <a:endParaRPr lang="en-GB"/>
                    </a:p>
                  </a:txBody>
                  <a:tcPr/>
                </a:tc>
                <a:extLst>
                  <a:ext uri="{0D108BD9-81ED-4DB2-BD59-A6C34878D82A}">
                    <a16:rowId xmlns:a16="http://schemas.microsoft.com/office/drawing/2014/main" val="501100368"/>
                  </a:ext>
                </a:extLst>
              </a:tr>
              <a:tr h="370840">
                <a:tc gridSpan="2">
                  <a:txBody>
                    <a:bodyPr/>
                    <a:lstStyle/>
                    <a:p>
                      <a:pPr marL="285750" indent="-285750">
                        <a:buFont typeface="Arial" panose="020B0604020202020204" pitchFamily="34" charset="0"/>
                        <a:buChar char="•"/>
                      </a:pPr>
                      <a:r>
                        <a:rPr lang="en-GB" sz="1400">
                          <a:hlinkClick r:id="rId4"/>
                        </a:rPr>
                        <a:t>Dashboard - National therapeutic indicators data visualisation - Public Health Scotland</a:t>
                      </a:r>
                      <a:endParaRPr lang="en-GB" sz="1400"/>
                    </a:p>
                    <a:p>
                      <a:r>
                        <a:rPr lang="en-GB" sz="1400" b="1"/>
                        <a:t>National therapeutic indicators </a:t>
                      </a:r>
                      <a:r>
                        <a:rPr lang="en-GB" sz="1400" b="0"/>
                        <a:t>available </a:t>
                      </a:r>
                      <a:r>
                        <a:rPr lang="en-GB" sz="1400"/>
                        <a:t>include</a:t>
                      </a:r>
                    </a:p>
                    <a:p>
                      <a:pPr marL="628650" lvl="1" indent="-171450">
                        <a:buFont typeface="Arial" panose="020B0604020202020204" pitchFamily="34" charset="0"/>
                        <a:buChar char="•"/>
                      </a:pPr>
                      <a:r>
                        <a:rPr lang="en-GB" sz="1200" b="0" i="0" u="none" strike="noStrike" noProof="0">
                          <a:solidFill>
                            <a:srgbClr val="000000"/>
                          </a:solidFill>
                          <a:latin typeface="Calibri"/>
                        </a:rPr>
                        <a:t>   Poor Asthma Control: Number of people prescribed 3 or more short- acting </a:t>
                      </a:r>
                      <a:r>
                        <a:rPr lang="en-GB" sz="1200" b="0" i="0" u="none" strike="noStrike" noProof="0" err="1">
                          <a:solidFill>
                            <a:srgbClr val="000000"/>
                          </a:solidFill>
                          <a:latin typeface="Calibri"/>
                        </a:rPr>
                        <a:t>beta</a:t>
                      </a:r>
                      <a:r>
                        <a:rPr lang="en-GB" sz="1200" b="0" i="0" u="none" strike="noStrike" baseline="-25000" noProof="0" err="1">
                          <a:solidFill>
                            <a:srgbClr val="000000"/>
                          </a:solidFill>
                          <a:latin typeface="Calibri"/>
                        </a:rPr>
                        <a:t>2</a:t>
                      </a:r>
                      <a:r>
                        <a:rPr lang="en-GB" sz="1200" b="0" i="0" u="none" strike="noStrike" noProof="0">
                          <a:solidFill>
                            <a:srgbClr val="000000"/>
                          </a:solidFill>
                          <a:latin typeface="Calibri"/>
                        </a:rPr>
                        <a:t>-agonists (SABA) per annum</a:t>
                      </a:r>
                      <a:endParaRPr lang="en-GB" sz="1400"/>
                    </a:p>
                    <a:p>
                      <a:pPr marL="742950" lvl="1" indent="-285750">
                        <a:buFont typeface="Arial" panose="020B0604020202020204" pitchFamily="34" charset="0"/>
                        <a:buChar char="•"/>
                      </a:pPr>
                      <a:r>
                        <a:rPr lang="en-GB" sz="1200" b="0" i="0" u="none" strike="noStrike" noProof="0">
                          <a:solidFill>
                            <a:srgbClr val="000000"/>
                          </a:solidFill>
                          <a:latin typeface="Calibri"/>
                        </a:rPr>
                        <a:t>Poor Asthma Control : Number of people prescribed 6 or more short- acting </a:t>
                      </a:r>
                      <a:r>
                        <a:rPr lang="en-GB" sz="1200" b="0" i="0" u="none" strike="noStrike" noProof="0" err="1">
                          <a:solidFill>
                            <a:srgbClr val="000000"/>
                          </a:solidFill>
                          <a:latin typeface="Calibri"/>
                        </a:rPr>
                        <a:t>beta</a:t>
                      </a:r>
                      <a:r>
                        <a:rPr lang="en-GB" sz="1050" b="0" i="0" u="none" strike="noStrike" baseline="-25000" noProof="0" err="1">
                          <a:solidFill>
                            <a:srgbClr val="000000"/>
                          </a:solidFill>
                          <a:latin typeface="Calibri"/>
                        </a:rPr>
                        <a:t>2</a:t>
                      </a:r>
                      <a:r>
                        <a:rPr lang="en-GB" sz="1200" b="0" i="0" u="none" strike="noStrike" noProof="0">
                          <a:solidFill>
                            <a:srgbClr val="000000"/>
                          </a:solidFill>
                          <a:latin typeface="Calibri"/>
                        </a:rPr>
                        <a:t>-agonists (SABA) per annum</a:t>
                      </a:r>
                      <a:endParaRPr lang="en-GB" sz="1400"/>
                    </a:p>
                    <a:p>
                      <a:pPr marL="742950" lvl="1" indent="-285750">
                        <a:buFont typeface="Arial" panose="020B0604020202020204" pitchFamily="34" charset="0"/>
                        <a:buChar char="•"/>
                      </a:pPr>
                      <a:r>
                        <a:rPr lang="en-GB" sz="1200" b="0" i="0" u="none" strike="noStrike" noProof="0">
                          <a:solidFill>
                            <a:srgbClr val="000000"/>
                          </a:solidFill>
                          <a:latin typeface="Calibri"/>
                        </a:rPr>
                        <a:t>Poor Asthma Control: Number of people prescribed 12 or more short-acting </a:t>
                      </a:r>
                      <a:r>
                        <a:rPr lang="en-GB" sz="1200" b="0" i="0" u="none" strike="noStrike" noProof="0" err="1">
                          <a:solidFill>
                            <a:srgbClr val="000000"/>
                          </a:solidFill>
                          <a:latin typeface="Calibri"/>
                        </a:rPr>
                        <a:t>beta</a:t>
                      </a:r>
                      <a:r>
                        <a:rPr lang="en-GB" sz="1200" b="0" i="0" u="none" strike="noStrike" baseline="-25000" noProof="0" err="1">
                          <a:solidFill>
                            <a:srgbClr val="000000"/>
                          </a:solidFill>
                          <a:latin typeface="Calibri"/>
                        </a:rPr>
                        <a:t>2</a:t>
                      </a:r>
                      <a:r>
                        <a:rPr lang="en-GB" sz="1200" b="0" i="0" u="none" strike="noStrike" noProof="0">
                          <a:solidFill>
                            <a:srgbClr val="000000"/>
                          </a:solidFill>
                          <a:latin typeface="Calibri"/>
                        </a:rPr>
                        <a:t>-agonists (SABA) per annum</a:t>
                      </a:r>
                    </a:p>
                    <a:p>
                      <a:pPr marL="742950" lvl="1" indent="-285750">
                        <a:buFont typeface="Arial" panose="020B0604020202020204" pitchFamily="34" charset="0"/>
                        <a:buChar char="•"/>
                      </a:pPr>
                      <a:r>
                        <a:rPr lang="en-GB" sz="1200" b="0" i="0" u="none" strike="noStrike" noProof="0">
                          <a:solidFill>
                            <a:srgbClr val="000000"/>
                          </a:solidFill>
                          <a:latin typeface="Calibri"/>
                        </a:rPr>
                        <a:t>High dose corticosteroid inhalers as a percentage of all corticosteroid inhalers items (using 2019 SIGN/BTS classification of high dose)</a:t>
                      </a:r>
                      <a:r>
                        <a:rPr lang="en-GB" sz="1400"/>
                        <a:t> </a:t>
                      </a:r>
                    </a:p>
                    <a:p>
                      <a:pPr marL="742950" lvl="1" indent="-285750">
                        <a:buFont typeface="Arial" panose="020B0604020202020204" pitchFamily="34" charset="0"/>
                        <a:buChar char="•"/>
                      </a:pPr>
                      <a:r>
                        <a:rPr lang="en-GB" sz="1200" b="0" i="0" u="none" strike="noStrike" noProof="0">
                          <a:solidFill>
                            <a:srgbClr val="000000"/>
                          </a:solidFill>
                          <a:latin typeface="Calibri"/>
                        </a:rPr>
                        <a:t>Prescribing of SABA only (in absence of other inhalers)</a:t>
                      </a:r>
                      <a:endParaRPr lang="en-GB" sz="1400"/>
                    </a:p>
                    <a:p>
                      <a:pPr marL="742950" lvl="1" indent="-285750">
                        <a:buFont typeface="Arial" panose="020B0604020202020204" pitchFamily="34" charset="0"/>
                        <a:buChar char="•"/>
                      </a:pPr>
                      <a:r>
                        <a:rPr lang="en-GB" sz="1200" b="0" i="0" u="none" strike="noStrike" noProof="0">
                          <a:solidFill>
                            <a:srgbClr val="000000"/>
                          </a:solidFill>
                          <a:latin typeface="Calibri"/>
                        </a:rPr>
                        <a:t>CO2 Emissions (kg) per 1000 patients on list size (including targets)</a:t>
                      </a:r>
                      <a:endParaRPr lang="en-GB" sz="1400"/>
                    </a:p>
                    <a:p>
                      <a:pPr marL="742950" lvl="1" indent="-285750">
                        <a:buFont typeface="Arial" panose="020B0604020202020204" pitchFamily="34" charset="0"/>
                        <a:buChar char="•"/>
                      </a:pPr>
                      <a:r>
                        <a:rPr lang="en-GB" sz="1200" b="0" i="0" u="none" strike="noStrike" noProof="0">
                          <a:solidFill>
                            <a:srgbClr val="222222"/>
                          </a:solidFill>
                        </a:rPr>
                        <a:t>Proportion of </a:t>
                      </a:r>
                      <a:r>
                        <a:rPr lang="en-GB" sz="1200" b="0" i="0" u="none" strike="noStrike" noProof="0" err="1">
                          <a:solidFill>
                            <a:srgbClr val="222222"/>
                          </a:solidFill>
                        </a:rPr>
                        <a:t>pMDIs</a:t>
                      </a:r>
                      <a:r>
                        <a:rPr lang="en-GB" sz="1200" b="0" i="0" u="none" strike="noStrike" noProof="0">
                          <a:solidFill>
                            <a:srgbClr val="222222"/>
                          </a:solidFill>
                        </a:rPr>
                        <a:t> versus all inhalers (dry powder and soft mist inhalers) in </a:t>
                      </a:r>
                      <a:r>
                        <a:rPr lang="en-GB" sz="1200" b="0" i="0" u="none" strike="noStrike" noProof="0" err="1">
                          <a:solidFill>
                            <a:srgbClr val="222222"/>
                          </a:solidFill>
                        </a:rPr>
                        <a:t>BNF</a:t>
                      </a:r>
                      <a:r>
                        <a:rPr lang="en-GB" sz="1200" b="0" i="0" u="none" strike="noStrike" noProof="0">
                          <a:solidFill>
                            <a:srgbClr val="222222"/>
                          </a:solidFill>
                        </a:rPr>
                        <a:t> Chapter </a:t>
                      </a:r>
                    </a:p>
                    <a:p>
                      <a:pPr marL="742950" lvl="1" indent="-285750">
                        <a:buFont typeface="Arial" panose="020B0604020202020204" pitchFamily="34" charset="0"/>
                        <a:buChar char="•"/>
                      </a:pPr>
                      <a:r>
                        <a:rPr lang="en-GB" sz="1200" b="0" i="0" u="none" strike="noStrike" noProof="0">
                          <a:solidFill>
                            <a:srgbClr val="242424"/>
                          </a:solidFill>
                          <a:latin typeface="Calibri"/>
                        </a:rPr>
                        <a:t>Proportion of people receiving reliever and preventer inhalers in (BNF Chapter 3) as different </a:t>
                      </a:r>
                      <a:r>
                        <a:rPr lang="en-GB" sz="1200" b="0" i="0" u="none" strike="noStrike" noProof="0" err="1">
                          <a:solidFill>
                            <a:srgbClr val="242424"/>
                          </a:solidFill>
                          <a:latin typeface="Calibri"/>
                        </a:rPr>
                        <a:t>pMDI</a:t>
                      </a:r>
                      <a:r>
                        <a:rPr lang="en-GB" sz="1200" b="0" i="0" u="none" strike="noStrike" noProof="0">
                          <a:solidFill>
                            <a:srgbClr val="242424"/>
                          </a:solidFill>
                          <a:latin typeface="Calibri"/>
                        </a:rPr>
                        <a:t> / DPI devices</a:t>
                      </a:r>
                    </a:p>
                    <a:p>
                      <a:pPr marL="742950" lvl="1" indent="-285750">
                        <a:buFont typeface="Arial" panose="020B0604020202020204" pitchFamily="34" charset="0"/>
                        <a:buChar char="•"/>
                      </a:pPr>
                      <a:r>
                        <a:rPr lang="en-GB" sz="1200" b="0" i="0" u="none" strike="noStrike" noProof="0">
                          <a:solidFill>
                            <a:srgbClr val="000000"/>
                          </a:solidFill>
                        </a:rPr>
                        <a:t>Number of people prescribed inhaler that could be prescribed as combination inhaler in the same calendar quarter as a proportion of people prescribed any inhaler</a:t>
                      </a:r>
                      <a:endParaRPr lang="en-GB" sz="1200" b="0" i="0" u="none" strike="noStrike" noProof="0">
                        <a:solidFill>
                          <a:srgbClr val="242424"/>
                        </a:solidFill>
                        <a:latin typeface="Calibri"/>
                      </a:endParaRPr>
                    </a:p>
                    <a:p>
                      <a:r>
                        <a:rPr lang="en-GB" sz="1200"/>
                        <a:t>How does this compare with others – board, cluster, practice and individual levels? Use the data to compare and understand areas of excellence to share and where to improve.</a:t>
                      </a:r>
                    </a:p>
                  </a:txBody>
                  <a:tcPr/>
                </a:tc>
                <a:tc hMerge="1">
                  <a:txBody>
                    <a:bodyPr/>
                    <a:lstStyle/>
                    <a:p>
                      <a:endParaRPr lang="en-GB"/>
                    </a:p>
                  </a:txBody>
                  <a:tcPr/>
                </a:tc>
                <a:extLst>
                  <a:ext uri="{0D108BD9-81ED-4DB2-BD59-A6C34878D82A}">
                    <a16:rowId xmlns:a16="http://schemas.microsoft.com/office/drawing/2014/main" val="3963503151"/>
                  </a:ext>
                </a:extLst>
              </a:tr>
              <a:tr h="370840">
                <a:tc gridSpan="2">
                  <a:txBody>
                    <a:bodyPr/>
                    <a:lstStyle/>
                    <a:p>
                      <a:r>
                        <a:rPr lang="en-GB" sz="1400" b="1">
                          <a:hlinkClick r:id="rId5"/>
                        </a:rPr>
                        <a:t>Scottish Therapeutic Utility (STU)</a:t>
                      </a:r>
                      <a:r>
                        <a:rPr lang="en-GB" sz="1400" b="0"/>
                        <a:t> in GP practices linking prescribing data with GP system read codes, values, etc.</a:t>
                      </a:r>
                    </a:p>
                    <a:p>
                      <a:pPr lvl="0">
                        <a:buNone/>
                      </a:pPr>
                      <a:r>
                        <a:rPr lang="en-GB" sz="1400" b="0"/>
                        <a:t> </a:t>
                      </a:r>
                      <a:r>
                        <a:rPr lang="en-GB" sz="1400" b="0" i="0" u="none" strike="noStrike" noProof="0">
                          <a:solidFill>
                            <a:srgbClr val="0563C1"/>
                          </a:solidFill>
                          <a:latin typeface="Calibri"/>
                          <a:hlinkClick r:id="rId5">
                            <a:extLst>
                              <a:ext uri="{A12FA001-AC4F-418D-AE19-62706E023703}">
                                <ahyp:hlinkClr xmlns:ahyp="http://schemas.microsoft.com/office/drawing/2018/hyperlinkcolor" val="tx"/>
                              </a:ext>
                            </a:extLst>
                          </a:hlinkClick>
                        </a:rPr>
                        <a:t>Information and download instructions for practices</a:t>
                      </a:r>
                      <a:r>
                        <a:rPr lang="en-GB" sz="1400" b="0" i="0" u="sng" strike="noStrike" noProof="0">
                          <a:solidFill>
                            <a:srgbClr val="0563C1"/>
                          </a:solidFill>
                          <a:latin typeface="Calibri"/>
                          <a:hlinkClick r:id="rId5">
                            <a:extLst>
                              <a:ext uri="{A12FA001-AC4F-418D-AE19-62706E023703}">
                                <ahyp:hlinkClr xmlns:ahyp="http://schemas.microsoft.com/office/drawing/2018/hyperlinkcolor" val="tx"/>
                              </a:ext>
                            </a:extLst>
                          </a:hlinkClick>
                        </a:rPr>
                        <a:t>,</a:t>
                      </a:r>
                      <a:r>
                        <a:rPr lang="en-GB" sz="1400" b="0" i="0" u="none" strike="noStrike" noProof="0">
                          <a:solidFill>
                            <a:srgbClr val="0563C1"/>
                          </a:solidFill>
                          <a:latin typeface="Calibri"/>
                          <a:hlinkClick r:id="rId5">
                            <a:extLst>
                              <a:ext uri="{A12FA001-AC4F-418D-AE19-62706E023703}">
                                <ahyp:hlinkClr xmlns:ahyp="http://schemas.microsoft.com/office/drawing/2018/hyperlinkcolor" val="tx"/>
                              </a:ext>
                            </a:extLst>
                          </a:hlinkClick>
                        </a:rPr>
                        <a:t> </a:t>
                      </a:r>
                      <a:r>
                        <a:rPr lang="en-GB" sz="1400" b="0" i="0" u="sng" strike="noStrike" noProof="0">
                          <a:solidFill>
                            <a:schemeClr val="dk1"/>
                          </a:solidFill>
                          <a:latin typeface="Calibri"/>
                          <a:hlinkClick r:id="rId6"/>
                        </a:rPr>
                        <a:t>STU installation</a:t>
                      </a:r>
                      <a:r>
                        <a:rPr lang="en-GB" sz="1400" b="0" i="0" u="sng" strike="noStrike" noProof="0">
                          <a:solidFill>
                            <a:schemeClr val="dk1"/>
                          </a:solidFill>
                          <a:latin typeface="Calibri"/>
                        </a:rPr>
                        <a:t> </a:t>
                      </a:r>
                      <a:endParaRPr lang="en-GB" sz="1400" b="0"/>
                    </a:p>
                  </a:txBody>
                  <a:tcPr/>
                </a:tc>
                <a:tc hMerge="1">
                  <a:txBody>
                    <a:bodyPr/>
                    <a:lstStyle/>
                    <a:p>
                      <a:endParaRPr lang="en-GB"/>
                    </a:p>
                  </a:txBody>
                  <a:tcPr/>
                </a:tc>
                <a:extLst>
                  <a:ext uri="{0D108BD9-81ED-4DB2-BD59-A6C34878D82A}">
                    <a16:rowId xmlns:a16="http://schemas.microsoft.com/office/drawing/2014/main" val="820642351"/>
                  </a:ext>
                </a:extLst>
              </a:tr>
              <a:tr h="370840">
                <a:tc gridSpan="2">
                  <a:txBody>
                    <a:bodyPr/>
                    <a:lstStyle/>
                    <a:p>
                      <a:r>
                        <a:rPr lang="en-GB" sz="1400" b="0" i="0" u="none" strike="noStrike" kern="1200">
                          <a:solidFill>
                            <a:schemeClr val="dk1"/>
                          </a:solidFill>
                          <a:effectLst/>
                          <a:latin typeface="+mn-lt"/>
                          <a:ea typeface="+mn-ea"/>
                          <a:cs typeface="+mn-cs"/>
                          <a:hlinkClick r:id="rId7"/>
                        </a:rPr>
                        <a:t>Process map</a:t>
                      </a:r>
                      <a:r>
                        <a:rPr lang="en-GB" sz="1400" b="0" i="0" u="none" strike="noStrike" kern="1200">
                          <a:solidFill>
                            <a:schemeClr val="dk1"/>
                          </a:solidFill>
                          <a:effectLst/>
                          <a:latin typeface="+mn-lt"/>
                          <a:ea typeface="+mn-ea"/>
                          <a:cs typeface="+mn-cs"/>
                        </a:rPr>
                        <a:t> – a QI tool to help you understand your system and key processes which may need to be improved</a:t>
                      </a:r>
                      <a:endParaRPr lang="en-GB" sz="1400" b="0" i="0" kern="1200">
                        <a:solidFill>
                          <a:schemeClr val="dk1"/>
                        </a:solidFill>
                        <a:effectLst/>
                        <a:latin typeface="+mn-lt"/>
                        <a:ea typeface="+mn-ea"/>
                        <a:cs typeface="+mn-cs"/>
                      </a:endParaRPr>
                    </a:p>
                  </a:txBody>
                  <a:tcPr/>
                </a:tc>
                <a:tc hMerge="1">
                  <a:txBody>
                    <a:bodyPr/>
                    <a:lstStyle/>
                    <a:p>
                      <a:endParaRPr lang="en-GB"/>
                    </a:p>
                  </a:txBody>
                  <a:tcPr/>
                </a:tc>
                <a:extLst>
                  <a:ext uri="{0D108BD9-81ED-4DB2-BD59-A6C34878D82A}">
                    <a16:rowId xmlns:a16="http://schemas.microsoft.com/office/drawing/2014/main" val="1932833932"/>
                  </a:ext>
                </a:extLst>
              </a:tr>
              <a:tr h="370840">
                <a:tc gridSpan="2">
                  <a:txBody>
                    <a:bodyPr/>
                    <a:lstStyle/>
                    <a:p>
                      <a:r>
                        <a:rPr lang="en-GB" sz="1400" b="1"/>
                        <a:t>Review data on your own IT systems:</a:t>
                      </a:r>
                    </a:p>
                    <a:p>
                      <a:pPr marL="285750" indent="-285750">
                        <a:buFont typeface="Arial" panose="020B0604020202020204" pitchFamily="34" charset="0"/>
                        <a:buChar char="•"/>
                      </a:pPr>
                      <a:r>
                        <a:rPr lang="en-GB" sz="1200" b="0"/>
                        <a:t>GP systems : Are drug dictionaries up to date? Are formulary choices highlighted? Are prescribing synonyms up to date? How are </a:t>
                      </a:r>
                      <a:r>
                        <a:rPr lang="en-GB" sz="1200" b="0" err="1"/>
                        <a:t>ScriptSwitch</a:t>
                      </a:r>
                      <a:r>
                        <a:rPr lang="en-GB" sz="1200" b="0"/>
                        <a:t> messages for clinicians used? Number of asthma and COPD reviews taking place, self-management plans issued, What are your DNA rates? What are your smoking cessation rates?</a:t>
                      </a:r>
                    </a:p>
                    <a:p>
                      <a:pPr marL="285750" indent="-285750">
                        <a:buFont typeface="Arial" panose="020B0604020202020204" pitchFamily="34" charset="0"/>
                        <a:buChar char="•"/>
                      </a:pPr>
                      <a:r>
                        <a:rPr lang="en-GB" sz="1200" b="0"/>
                        <a:t>Hospital prescribing systems – highlight new formulary choices and update dispensary stock systems</a:t>
                      </a:r>
                    </a:p>
                  </a:txBody>
                  <a:tcPr/>
                </a:tc>
                <a:tc hMerge="1">
                  <a:txBody>
                    <a:bodyPr/>
                    <a:lstStyle/>
                    <a:p>
                      <a:endParaRPr lang="en-GB"/>
                    </a:p>
                  </a:txBody>
                  <a:tcPr/>
                </a:tc>
                <a:extLst>
                  <a:ext uri="{0D108BD9-81ED-4DB2-BD59-A6C34878D82A}">
                    <a16:rowId xmlns:a16="http://schemas.microsoft.com/office/drawing/2014/main" val="1376490762"/>
                  </a:ext>
                </a:extLst>
              </a:tr>
              <a:tr h="370840">
                <a:tc>
                  <a:txBody>
                    <a:bodyPr/>
                    <a:lstStyle/>
                    <a:p>
                      <a:r>
                        <a:rPr lang="en-GB" sz="1200">
                          <a:hlinkClick r:id="rId8"/>
                        </a:rPr>
                        <a:t>Air pollution dashboard</a:t>
                      </a:r>
                      <a:endParaRPr lang="en-GB" sz="1200"/>
                    </a:p>
                    <a:p>
                      <a:r>
                        <a:rPr lang="en-GB" sz="1200"/>
                        <a:t>Smoking prevalence: </a:t>
                      </a:r>
                      <a:r>
                        <a:rPr lang="en-GB" sz="1200">
                          <a:hlinkClick r:id="rId9"/>
                        </a:rPr>
                        <a:t>Scottish Health Survey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t>Vaccination uptake</a:t>
                      </a:r>
                    </a:p>
                  </a:txBody>
                  <a:tcPr/>
                </a:tc>
                <a:tc>
                  <a:txBody>
                    <a:bodyPr/>
                    <a:lstStyle/>
                    <a:p>
                      <a:r>
                        <a:rPr lang="en-GB" sz="1200"/>
                        <a:t>Pulmonary rehabilitation</a:t>
                      </a:r>
                    </a:p>
                    <a:p>
                      <a:r>
                        <a:rPr lang="en-GB" sz="1200">
                          <a:hlinkClick r:id="rId10"/>
                        </a:rPr>
                        <a:t>Health and Care experience data</a:t>
                      </a:r>
                      <a:endParaRPr lang="en-GB" sz="1200"/>
                    </a:p>
                    <a:p>
                      <a:r>
                        <a:rPr lang="en-GB" sz="1200"/>
                        <a:t>Patient satisfaction surveys (internal data)</a:t>
                      </a:r>
                    </a:p>
                  </a:txBody>
                  <a:tcPr/>
                </a:tc>
                <a:extLst>
                  <a:ext uri="{0D108BD9-81ED-4DB2-BD59-A6C34878D82A}">
                    <a16:rowId xmlns:a16="http://schemas.microsoft.com/office/drawing/2014/main" val="3491262949"/>
                  </a:ext>
                </a:extLst>
              </a:tr>
            </a:tbl>
          </a:graphicData>
        </a:graphic>
      </p:graphicFrame>
      <p:sp>
        <p:nvSpPr>
          <p:cNvPr id="3" name="TextBox 2">
            <a:hlinkClick r:id="rId11" action="ppaction://hlinksldjump"/>
            <a:extLst>
              <a:ext uri="{FF2B5EF4-FFF2-40B4-BE49-F238E27FC236}">
                <a16:creationId xmlns:a16="http://schemas.microsoft.com/office/drawing/2014/main" id="{C93E011D-E072-E240-94C3-F79A5662FBB4}"/>
              </a:ext>
            </a:extLst>
          </p:cNvPr>
          <p:cNvSpPr txBox="1"/>
          <p:nvPr/>
        </p:nvSpPr>
        <p:spPr>
          <a:xfrm>
            <a:off x="9863091" y="6374167"/>
            <a:ext cx="2148396" cy="276999"/>
          </a:xfrm>
          <a:prstGeom prst="rect">
            <a:avLst/>
          </a:prstGeom>
          <a:noFill/>
        </p:spPr>
        <p:txBody>
          <a:bodyPr wrap="square" rtlCol="0">
            <a:spAutoFit/>
          </a:bodyPr>
          <a:lstStyle/>
          <a:p>
            <a:r>
              <a:rPr lang="en-GB" sz="1200">
                <a:solidFill>
                  <a:schemeClr val="accent1">
                    <a:lumMod val="75000"/>
                  </a:schemeClr>
                </a:solidFill>
                <a:hlinkClick r:id="rId12" action="ppaction://hlinksldjump"/>
              </a:rPr>
              <a:t>Return</a:t>
            </a:r>
            <a:r>
              <a:rPr lang="en-GB" sz="1200">
                <a:solidFill>
                  <a:schemeClr val="accent1">
                    <a:lumMod val="75000"/>
                  </a:schemeClr>
                </a:solidFill>
              </a:rPr>
              <a:t> to Actions</a:t>
            </a:r>
          </a:p>
        </p:txBody>
      </p:sp>
    </p:spTree>
    <p:extLst>
      <p:ext uri="{BB962C8B-B14F-4D97-AF65-F5344CB8AC3E}">
        <p14:creationId xmlns:p14="http://schemas.microsoft.com/office/powerpoint/2010/main" val="1248356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553C-D0CC-03F7-9C2A-4D6797B0393B}"/>
              </a:ext>
            </a:extLst>
          </p:cNvPr>
          <p:cNvSpPr>
            <a:spLocks noGrp="1"/>
          </p:cNvSpPr>
          <p:nvPr>
            <p:ph type="title"/>
          </p:nvPr>
        </p:nvSpPr>
        <p:spPr>
          <a:xfrm>
            <a:off x="153006" y="53112"/>
            <a:ext cx="1579272" cy="717090"/>
          </a:xfrm>
        </p:spPr>
        <p:txBody>
          <a:bodyPr>
            <a:normAutofit/>
          </a:bodyPr>
          <a:lstStyle/>
          <a:p>
            <a:pPr algn="l"/>
            <a:r>
              <a:rPr lang="en-GB" sz="3200">
                <a:solidFill>
                  <a:srgbClr val="00AFAA"/>
                </a:solidFill>
                <a:latin typeface="+mn-lt"/>
              </a:rPr>
              <a:t>Step 3a</a:t>
            </a:r>
            <a:endParaRPr lang="en-GB" sz="2800">
              <a:solidFill>
                <a:srgbClr val="00AFAA"/>
              </a:solidFill>
              <a:latin typeface="+mn-lt"/>
            </a:endParaRPr>
          </a:p>
        </p:txBody>
      </p:sp>
      <p:sp>
        <p:nvSpPr>
          <p:cNvPr id="4" name="Rectangle: Rounded Corners 3">
            <a:extLst>
              <a:ext uri="{FF2B5EF4-FFF2-40B4-BE49-F238E27FC236}">
                <a16:creationId xmlns:a16="http://schemas.microsoft.com/office/drawing/2014/main" id="{2BC308BE-B18A-91DE-7F5D-BA98E2AF9E16}"/>
              </a:ext>
            </a:extLst>
          </p:cNvPr>
          <p:cNvSpPr/>
          <p:nvPr/>
        </p:nvSpPr>
        <p:spPr>
          <a:xfrm>
            <a:off x="1793844" y="66107"/>
            <a:ext cx="8274081" cy="495868"/>
          </a:xfrm>
          <a:prstGeom prst="roundRect">
            <a:avLst/>
          </a:prstGeom>
          <a:solidFill>
            <a:srgbClr val="00AF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t>Develop aims – consider particular service user groups </a:t>
            </a:r>
          </a:p>
        </p:txBody>
      </p:sp>
      <p:sp>
        <p:nvSpPr>
          <p:cNvPr id="5" name="Rectangle: Rounded Corners 4">
            <a:extLst>
              <a:ext uri="{FF2B5EF4-FFF2-40B4-BE49-F238E27FC236}">
                <a16:creationId xmlns:a16="http://schemas.microsoft.com/office/drawing/2014/main" id="{9039901B-9B52-AF3E-6922-9353FFA37CED}"/>
              </a:ext>
            </a:extLst>
          </p:cNvPr>
          <p:cNvSpPr/>
          <p:nvPr/>
        </p:nvSpPr>
        <p:spPr>
          <a:xfrm>
            <a:off x="131555" y="630727"/>
            <a:ext cx="11928890" cy="564690"/>
          </a:xfrm>
          <a:prstGeom prst="roundRect">
            <a:avLst/>
          </a:prstGeom>
          <a:solidFill>
            <a:srgbClr val="00AFAA">
              <a:alpha val="50196"/>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rPr>
              <a:t>Your aim to improve respiratory care in line with guidance, should be specific (e.g. all people with respiratory conditions or limited to particular groups); timebound (e.g. in next quarter, at next medication review); aligned (e.g. to guidance and local formulary choices), numeric (e.g. target percentage change)</a:t>
            </a:r>
          </a:p>
        </p:txBody>
      </p:sp>
      <p:graphicFrame>
        <p:nvGraphicFramePr>
          <p:cNvPr id="10" name="Table 10">
            <a:extLst>
              <a:ext uri="{FF2B5EF4-FFF2-40B4-BE49-F238E27FC236}">
                <a16:creationId xmlns:a16="http://schemas.microsoft.com/office/drawing/2014/main" id="{32535F78-3DC2-99C9-C0B8-20C2D18C5497}"/>
              </a:ext>
            </a:extLst>
          </p:cNvPr>
          <p:cNvGraphicFramePr>
            <a:graphicFrameLocks noGrp="1"/>
          </p:cNvGraphicFramePr>
          <p:nvPr>
            <p:ph idx="1"/>
            <p:extLst>
              <p:ext uri="{D42A27DB-BD31-4B8C-83A1-F6EECF244321}">
                <p14:modId xmlns:p14="http://schemas.microsoft.com/office/powerpoint/2010/main" val="2895141732"/>
              </p:ext>
            </p:extLst>
          </p:nvPr>
        </p:nvGraphicFramePr>
        <p:xfrm>
          <a:off x="101074" y="1251635"/>
          <a:ext cx="11989852" cy="5497425"/>
        </p:xfrm>
        <a:graphic>
          <a:graphicData uri="http://schemas.openxmlformats.org/drawingml/2006/table">
            <a:tbl>
              <a:tblPr firstRow="1" bandRow="1">
                <a:tableStyleId>{5C22544A-7EE6-4342-B048-85BDC9FD1C3A}</a:tableStyleId>
              </a:tblPr>
              <a:tblGrid>
                <a:gridCol w="11989852">
                  <a:extLst>
                    <a:ext uri="{9D8B030D-6E8A-4147-A177-3AD203B41FA5}">
                      <a16:colId xmlns:a16="http://schemas.microsoft.com/office/drawing/2014/main" val="2028999251"/>
                    </a:ext>
                  </a:extLst>
                </a:gridCol>
              </a:tblGrid>
              <a:tr h="360363">
                <a:tc>
                  <a:txBody>
                    <a:bodyPr/>
                    <a:lstStyle/>
                    <a:p>
                      <a:r>
                        <a:rPr lang="en-GB"/>
                        <a:t>Suggested </a:t>
                      </a:r>
                      <a:r>
                        <a:rPr lang="en-GB">
                          <a:solidFill>
                            <a:schemeClr val="bg1"/>
                          </a:solidFill>
                        </a:rPr>
                        <a:t>actions - </a:t>
                      </a:r>
                      <a:r>
                        <a:rPr lang="en-GB" sz="1800" b="1" i="0" u="none" strike="noStrike" kern="1200">
                          <a:solidFill>
                            <a:schemeClr val="bg1"/>
                          </a:solidFill>
                          <a:effectLst/>
                          <a:latin typeface="+mn-lt"/>
                          <a:ea typeface="+mn-ea"/>
                          <a:cs typeface="+mn-cs"/>
                          <a:hlinkClick r:id="rId3">
                            <a:extLst>
                              <a:ext uri="{A12FA001-AC4F-418D-AE19-62706E023703}">
                                <ahyp:hlinkClr xmlns:ahyp="http://schemas.microsoft.com/office/drawing/2018/hyperlinkcolor" val="tx"/>
                              </a:ext>
                            </a:extLst>
                          </a:hlinkClick>
                        </a:rPr>
                        <a:t>developing aims</a:t>
                      </a:r>
                      <a:r>
                        <a:rPr lang="en-GB" sz="1800" b="0" i="0" kern="1200">
                          <a:solidFill>
                            <a:schemeClr val="bg1"/>
                          </a:solidFill>
                          <a:effectLst/>
                          <a:latin typeface="+mn-lt"/>
                          <a:ea typeface="+mn-ea"/>
                          <a:cs typeface="+mn-cs"/>
                        </a:rPr>
                        <a:t> </a:t>
                      </a:r>
                      <a:endParaRPr lang="en-GB">
                        <a:solidFill>
                          <a:schemeClr val="bg1"/>
                        </a:solidFill>
                      </a:endParaRPr>
                    </a:p>
                  </a:txBody>
                  <a:tcPr>
                    <a:solidFill>
                      <a:srgbClr val="00AFAA"/>
                    </a:solidFill>
                  </a:tcPr>
                </a:tc>
                <a:extLst>
                  <a:ext uri="{0D108BD9-81ED-4DB2-BD59-A6C34878D82A}">
                    <a16:rowId xmlns:a16="http://schemas.microsoft.com/office/drawing/2014/main" val="501100368"/>
                  </a:ext>
                </a:extLst>
              </a:tr>
              <a:tr h="754721">
                <a:tc>
                  <a:txBody>
                    <a:bodyPr/>
                    <a:lstStyle/>
                    <a:p>
                      <a:r>
                        <a:rPr lang="en-GB" sz="1400" b="1" dirty="0"/>
                        <a:t>People with undiagnosed respiratory conditions – using SABA alone</a:t>
                      </a:r>
                    </a:p>
                    <a:p>
                      <a:r>
                        <a:rPr lang="en-GB" sz="1200" b="0" dirty="0"/>
                        <a:t>Ensure correct diagnosis, referral for spirometry </a:t>
                      </a:r>
                      <a:r>
                        <a:rPr lang="en-GB" sz="1200" b="0" i="0" u="none" strike="noStrike" noProof="0" dirty="0">
                          <a:latin typeface="Calibri"/>
                          <a:hlinkClick r:id="rId4"/>
                        </a:rPr>
                        <a:t>IPCRG guide to spirometry</a:t>
                      </a:r>
                      <a:r>
                        <a:rPr lang="en-GB" sz="1200" b="0" dirty="0"/>
                        <a:t>  </a:t>
                      </a:r>
                      <a:r>
                        <a:rPr lang="en-GB" sz="1200" b="0" dirty="0">
                          <a:hlinkClick r:id="rId5"/>
                        </a:rPr>
                        <a:t>ARTP statement on spirometry</a:t>
                      </a:r>
                      <a:r>
                        <a:rPr lang="en-GB" sz="1200" b="0" dirty="0"/>
                        <a:t> or as per your local Board/MCN guidelines </a:t>
                      </a:r>
                    </a:p>
                    <a:p>
                      <a:r>
                        <a:rPr lang="en-GB" sz="1200" b="0" dirty="0"/>
                        <a:t>Peak flow diary  </a:t>
                      </a:r>
                      <a:r>
                        <a:rPr lang="en-GB" sz="1200" b="0" i="0" u="none" strike="noStrike" noProof="0" dirty="0">
                          <a:latin typeface="Calibri"/>
                          <a:hlinkClick r:id="rId6"/>
                        </a:rPr>
                        <a:t>Peak Flow Recording</a:t>
                      </a:r>
                      <a:r>
                        <a:rPr lang="en-GB" sz="1200" b="0" dirty="0"/>
                        <a:t> </a:t>
                      </a:r>
                    </a:p>
                    <a:p>
                      <a:r>
                        <a:rPr lang="en-GB" sz="1200" b="0" dirty="0" err="1"/>
                        <a:t>FeNO</a:t>
                      </a:r>
                      <a:r>
                        <a:rPr lang="en-GB" sz="1200" b="0" dirty="0"/>
                        <a:t>  </a:t>
                      </a:r>
                      <a:r>
                        <a:rPr lang="en-GB" sz="1200" b="0" dirty="0">
                          <a:hlinkClick r:id="rId7"/>
                        </a:rPr>
                        <a:t>PCRS consensus on </a:t>
                      </a:r>
                      <a:r>
                        <a:rPr lang="en-GB" sz="1200" b="0" dirty="0" err="1">
                          <a:hlinkClick r:id="rId7"/>
                        </a:rPr>
                        <a:t>FeNO</a:t>
                      </a:r>
                      <a:r>
                        <a:rPr lang="en-GB" sz="1200" b="0" dirty="0">
                          <a:hlinkClick r:id="rId7"/>
                        </a:rPr>
                        <a:t> testing</a:t>
                      </a:r>
                      <a:r>
                        <a:rPr lang="en-GB" sz="1200" b="0" dirty="0"/>
                        <a:t>  X-ray, CT scan (where appropriate) </a:t>
                      </a:r>
                    </a:p>
                    <a:p>
                      <a:r>
                        <a:rPr lang="en-GB" sz="1200" b="0" dirty="0"/>
                        <a:t>Correct management on diagnosis </a:t>
                      </a:r>
                    </a:p>
                  </a:txBody>
                  <a:tcPr/>
                </a:tc>
                <a:extLst>
                  <a:ext uri="{0D108BD9-81ED-4DB2-BD59-A6C34878D82A}">
                    <a16:rowId xmlns:a16="http://schemas.microsoft.com/office/drawing/2014/main" val="1389212434"/>
                  </a:ext>
                </a:extLst>
              </a:tr>
              <a:tr h="1242401">
                <a:tc>
                  <a:txBody>
                    <a:bodyPr/>
                    <a:lstStyle/>
                    <a:p>
                      <a:r>
                        <a:rPr lang="en-GB" sz="1400" b="1"/>
                        <a:t>Uncontrolled asthma – detected by SABA over-reliance- </a:t>
                      </a:r>
                      <a:r>
                        <a:rPr lang="en-GB" sz="1400" b="0" i="0" u="none" strike="noStrike" noProof="0">
                          <a:latin typeface="Calibri"/>
                          <a:hlinkClick r:id="rId8"/>
                        </a:rPr>
                        <a:t>Asthma Slide Rule</a:t>
                      </a:r>
                      <a:r>
                        <a:rPr lang="en-GB" sz="1400" b="0" i="0" u="none" strike="noStrike" noProof="0">
                          <a:latin typeface="Calibri"/>
                        </a:rPr>
                        <a:t>,  </a:t>
                      </a:r>
                      <a:r>
                        <a:rPr lang="en-GB" sz="1400" b="0" i="0" u="none" strike="noStrike" noProof="0">
                          <a:hlinkClick r:id="rId9"/>
                        </a:rPr>
                        <a:t>Are You Over-reliant on your SABA Inhaler? Rate Your Reliance</a:t>
                      </a:r>
                      <a:endParaRPr lang="en-GB" sz="1400" b="0" i="0" u="none" strike="noStrike" noProof="0"/>
                    </a:p>
                    <a:p>
                      <a:r>
                        <a:rPr lang="en-GB" sz="1400" b="1"/>
                        <a:t>Poor adherence to ICS –</a:t>
                      </a:r>
                      <a:r>
                        <a:rPr lang="en-GB" sz="1400" b="0"/>
                        <a:t> </a:t>
                      </a:r>
                      <a:r>
                        <a:rPr lang="en-GB" sz="1200" b="0"/>
                        <a:t>Check ordering history</a:t>
                      </a:r>
                    </a:p>
                    <a:p>
                      <a:r>
                        <a:rPr lang="en-GB" sz="1200" b="0"/>
                        <a:t>Check inhaler technique at every opportunity </a:t>
                      </a:r>
                      <a:r>
                        <a:rPr lang="en-GB" sz="1200" b="0" i="0" u="none" strike="noStrike" noProof="0">
                          <a:latin typeface="Calibri"/>
                          <a:hlinkClick r:id="rId10"/>
                        </a:rPr>
                        <a:t>RightBreathe  </a:t>
                      </a:r>
                      <a:r>
                        <a:rPr lang="en-GB" sz="1200" b="0" i="0" u="none" strike="noStrike" noProof="0">
                          <a:latin typeface="Calibri"/>
                        </a:rPr>
                        <a:t>  </a:t>
                      </a:r>
                      <a:r>
                        <a:rPr lang="en-GB" sz="1200" b="0" i="0" u="none" strike="noStrike" noProof="0">
                          <a:hlinkClick r:id="rId11"/>
                        </a:rPr>
                        <a:t>UK Inhaler Group Standards</a:t>
                      </a:r>
                      <a:endParaRPr lang="en-GB" sz="1200"/>
                    </a:p>
                    <a:p>
                      <a:pPr lvl="0">
                        <a:buNone/>
                      </a:pPr>
                      <a:r>
                        <a:rPr lang="en-GB" sz="1200" b="0"/>
                        <a:t>and issue self-management plans </a:t>
                      </a:r>
                      <a:r>
                        <a:rPr lang="en-GB" sz="1200" b="0" i="0" u="none" strike="noStrike" noProof="0">
                          <a:latin typeface="Calibri"/>
                          <a:hlinkClick r:id="rId12"/>
                        </a:rPr>
                        <a:t>Asthma + Lung UK asthma action plan</a:t>
                      </a:r>
                      <a:r>
                        <a:rPr lang="en-GB" sz="1200" b="0"/>
                        <a:t> ,    </a:t>
                      </a:r>
                      <a:r>
                        <a:rPr lang="en-GB" sz="1200" b="0" i="0" u="none" strike="noStrike" noProof="0">
                          <a:solidFill>
                            <a:srgbClr val="0563C1"/>
                          </a:solidFill>
                          <a:latin typeface="Calibri"/>
                          <a:hlinkClick r:id="rId13"/>
                        </a:rPr>
                        <a:t>Completing an asthma action plan | Asthma + Lung UK    </a:t>
                      </a:r>
                      <a:r>
                        <a:rPr lang="en-GB" sz="1200" b="0"/>
                        <a:t>   , </a:t>
                      </a:r>
                      <a:r>
                        <a:rPr lang="en-GB" sz="1200" b="0" i="0" u="none" strike="noStrike" noProof="0">
                          <a:solidFill>
                            <a:srgbClr val="000000"/>
                          </a:solidFill>
                          <a:latin typeface="Calibri"/>
                        </a:rPr>
                        <a:t> </a:t>
                      </a:r>
                      <a:r>
                        <a:rPr lang="en-GB" sz="1200" b="0" i="0" u="none" strike="noStrike" noProof="0">
                          <a:solidFill>
                            <a:srgbClr val="0563C1"/>
                          </a:solidFill>
                          <a:latin typeface="Calibri"/>
                          <a:hlinkClick r:id="rId14"/>
                        </a:rPr>
                        <a:t>Chest Heart &amp; Stroke Scotland Traffic light plan for COPD </a:t>
                      </a:r>
                      <a:r>
                        <a:rPr lang="en-GB" sz="1200" b="0" i="0" u="none" strike="noStrike" noProof="0">
                          <a:solidFill>
                            <a:srgbClr val="000000"/>
                          </a:solidFill>
                          <a:latin typeface="Calibri"/>
                        </a:rPr>
                        <a:t> </a:t>
                      </a:r>
                      <a:r>
                        <a:rPr lang="en-GB" sz="1200" b="0"/>
                        <a:t>  ,   </a:t>
                      </a:r>
                      <a:r>
                        <a:rPr lang="en-GB" sz="1200" b="0" i="0" u="none" strike="noStrike" noProof="0">
                          <a:latin typeface="Calibri"/>
                          <a:hlinkClick r:id="rId15"/>
                        </a:rPr>
                        <a:t>Asthma + Lung UK COPD self-management plan</a:t>
                      </a:r>
                      <a:r>
                        <a:rPr lang="en-GB" sz="1200" b="0" i="0" u="none" strike="noStrike" noProof="0">
                          <a:latin typeface="Calibri"/>
                        </a:rPr>
                        <a:t>      </a:t>
                      </a:r>
                      <a:endParaRPr lang="en-GB" sz="1200" b="0" i="0" u="none" strike="noStrike" noProof="0"/>
                    </a:p>
                    <a:p>
                      <a:pPr lvl="0">
                        <a:buNone/>
                      </a:pPr>
                      <a:r>
                        <a:rPr lang="en-GB" sz="1200" b="0"/>
                        <a:t>Consider use of MART or AIR</a:t>
                      </a:r>
                      <a:endParaRPr lang="en-GB" sz="1200"/>
                    </a:p>
                  </a:txBody>
                  <a:tcPr/>
                </a:tc>
                <a:extLst>
                  <a:ext uri="{0D108BD9-81ED-4DB2-BD59-A6C34878D82A}">
                    <a16:rowId xmlns:a16="http://schemas.microsoft.com/office/drawing/2014/main" val="2294466903"/>
                  </a:ext>
                </a:extLst>
              </a:tr>
              <a:tr h="930939">
                <a:tc>
                  <a:txBody>
                    <a:bodyPr/>
                    <a:lstStyle/>
                    <a:p>
                      <a:r>
                        <a:rPr lang="en-GB" sz="1400" b="1"/>
                        <a:t>COPD : people who frequently experience exacerbations requiring steroids and/or antibiotics</a:t>
                      </a:r>
                    </a:p>
                    <a:p>
                      <a:r>
                        <a:rPr lang="en-GB" sz="1200" b="0"/>
                        <a:t>Ensure optimal symptom control (Use COPD Assessment test)and management utilising pulmonary rehabilitation, activity, COPD self-management plans and enquiry regarding smoking  - offering smoking cessation advice if needed. </a:t>
                      </a:r>
                    </a:p>
                    <a:p>
                      <a:r>
                        <a:rPr lang="en-GB" sz="1200" b="0"/>
                        <a:t>Education regarding when to use rescue medication </a:t>
                      </a:r>
                      <a:r>
                        <a:rPr lang="en-GB" sz="1200" b="0" i="0" u="none" strike="noStrike" noProof="0">
                          <a:latin typeface="Calibri"/>
                          <a:hlinkClick r:id="rId16"/>
                        </a:rPr>
                        <a:t>PCRS- The appropriate use of rescue packs</a:t>
                      </a:r>
                      <a:r>
                        <a:rPr lang="en-GB" sz="1200" b="0"/>
                        <a:t>  , objective measurements (e.g. pulse oximeter, sputum and symptom scoring) and optimising medication.  Antibiotic stewardship, When to issue steroid cards </a:t>
                      </a:r>
                      <a:r>
                        <a:rPr lang="en-GB" sz="1200" b="0">
                          <a:hlinkClick r:id="rId17"/>
                        </a:rPr>
                        <a:t>HIS Steroid emergency card guidance</a:t>
                      </a:r>
                      <a:r>
                        <a:rPr lang="en-GB" sz="1200" b="0"/>
                        <a:t>  </a:t>
                      </a:r>
                    </a:p>
                    <a:p>
                      <a:pPr lvl="0">
                        <a:buNone/>
                      </a:pPr>
                      <a:r>
                        <a:rPr lang="en-GB" sz="1200" b="0"/>
                        <a:t>When to offer </a:t>
                      </a:r>
                      <a:r>
                        <a:rPr lang="en-GB" sz="1200" b="0">
                          <a:hlinkClick r:id="rId18"/>
                        </a:rPr>
                        <a:t>bone protection</a:t>
                      </a:r>
                      <a:r>
                        <a:rPr lang="en-GB" sz="1200" b="0"/>
                        <a:t>. Referral of frequent exacerbators for further investigation and potential macrolide treatment</a:t>
                      </a:r>
                      <a:endParaRPr lang="en-GB" sz="1600"/>
                    </a:p>
                  </a:txBody>
                  <a:tcPr/>
                </a:tc>
                <a:extLst>
                  <a:ext uri="{0D108BD9-81ED-4DB2-BD59-A6C34878D82A}">
                    <a16:rowId xmlns:a16="http://schemas.microsoft.com/office/drawing/2014/main" val="3963503151"/>
                  </a:ext>
                </a:extLst>
              </a:tr>
              <a:tr h="5513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a:t>High dose ICS use</a:t>
                      </a:r>
                    </a:p>
                    <a:p>
                      <a:pPr marL="0" marR="0" lvl="0" indent="0" algn="l" rtl="0" eaLnBrk="1" fontAlgn="auto" latinLnBrk="0" hangingPunct="1">
                        <a:lnSpc>
                          <a:spcPct val="100000"/>
                        </a:lnSpc>
                        <a:spcBef>
                          <a:spcPts val="0"/>
                        </a:spcBef>
                        <a:spcAft>
                          <a:spcPts val="0"/>
                        </a:spcAft>
                        <a:buClrTx/>
                        <a:buSzTx/>
                        <a:buFontTx/>
                        <a:buNone/>
                      </a:pPr>
                      <a:r>
                        <a:rPr lang="en-GB" sz="1200" b="0"/>
                        <a:t>Check symptom control (ACT </a:t>
                      </a:r>
                      <a:r>
                        <a:rPr lang="en-GB" sz="1200" b="0" i="0" u="none" strike="noStrike" noProof="0">
                          <a:latin typeface="Calibri"/>
                          <a:hlinkClick r:id="rId19"/>
                        </a:rPr>
                        <a:t> Asthma Control Test</a:t>
                      </a:r>
                      <a:r>
                        <a:rPr lang="en-GB" sz="1200" b="0"/>
                        <a:t> or equivalent), check adverse effects such as oral thrush. Reduce to lowest maintenance dose, check adherence, inhaler technique, bone protection and steroid card issue</a:t>
                      </a:r>
                    </a:p>
                  </a:txBody>
                  <a:tcPr/>
                </a:tc>
                <a:extLst>
                  <a:ext uri="{0D108BD9-81ED-4DB2-BD59-A6C34878D82A}">
                    <a16:rowId xmlns:a16="http://schemas.microsoft.com/office/drawing/2014/main" val="2551540107"/>
                  </a:ext>
                </a:extLst>
              </a:tr>
              <a:tr h="335280">
                <a:tc>
                  <a:txBody>
                    <a:bodyPr/>
                    <a:lstStyle/>
                    <a:p>
                      <a:pPr marL="0" marR="0" lvl="0" indent="0" algn="l" rtl="0" eaLnBrk="1" fontAlgn="auto" latinLnBrk="0" hangingPunct="1">
                        <a:lnSpc>
                          <a:spcPct val="100000"/>
                        </a:lnSpc>
                        <a:spcBef>
                          <a:spcPts val="0"/>
                        </a:spcBef>
                        <a:spcAft>
                          <a:spcPts val="0"/>
                        </a:spcAft>
                        <a:buClrTx/>
                        <a:buSzTx/>
                        <a:buFontTx/>
                        <a:buNone/>
                      </a:pPr>
                      <a:r>
                        <a:rPr lang="en-GB" sz="1400" b="1"/>
                        <a:t>Severe asthma:  </a:t>
                      </a:r>
                      <a:r>
                        <a:rPr lang="en-GB" sz="1200" b="0"/>
                        <a:t>Optimise therapy, check adherence and inhaler technique. Objective measurements (sputum sample etc.) and referral. </a:t>
                      </a:r>
                      <a:endParaRPr lang="en-GB" sz="1400" b="1"/>
                    </a:p>
                  </a:txBody>
                  <a:tcPr/>
                </a:tc>
                <a:extLst>
                  <a:ext uri="{0D108BD9-81ED-4DB2-BD59-A6C34878D82A}">
                    <a16:rowId xmlns:a16="http://schemas.microsoft.com/office/drawing/2014/main" val="4294598932"/>
                  </a:ext>
                </a:extLst>
              </a:tr>
              <a:tr h="620625">
                <a:tc>
                  <a:txBody>
                    <a:bodyPr/>
                    <a:lstStyle/>
                    <a:p>
                      <a:r>
                        <a:rPr lang="en-GB" sz="1400" b="1" dirty="0"/>
                        <a:t>Use Scottish Therapeutic Utility (STU) to identify (groups of) individuals in GP practices  </a:t>
                      </a:r>
                      <a:endParaRPr lang="en-US" dirty="0"/>
                    </a:p>
                    <a:p>
                      <a:pPr lvl="0">
                        <a:buNone/>
                      </a:pPr>
                      <a:r>
                        <a:rPr lang="en-GB" sz="1200" b="1" dirty="0"/>
                        <a:t> </a:t>
                      </a:r>
                      <a:r>
                        <a:rPr lang="en-GB" sz="1200" b="0" i="0" u="sng" strike="noStrike" noProof="0" dirty="0">
                          <a:solidFill>
                            <a:schemeClr val="dk1"/>
                          </a:solidFill>
                          <a:latin typeface="Calibri"/>
                          <a:hlinkClick r:id="rId20"/>
                        </a:rPr>
                        <a:t>STU installation</a:t>
                      </a:r>
                      <a:r>
                        <a:rPr lang="en-GB" sz="1200" b="0" i="0" u="sng" strike="noStrike" noProof="0" dirty="0">
                          <a:solidFill>
                            <a:schemeClr val="dk1"/>
                          </a:solidFill>
                          <a:latin typeface="Calibri"/>
                        </a:rPr>
                        <a:t> </a:t>
                      </a:r>
                      <a:r>
                        <a:rPr lang="en-GB" sz="1200" b="1" dirty="0"/>
                        <a:t>   </a:t>
                      </a:r>
                      <a:r>
                        <a:rPr lang="en-GB" sz="1200" b="0" dirty="0">
                          <a:hlinkClick r:id="rId21"/>
                        </a:rPr>
                        <a:t>Information and download instructions for practices</a:t>
                      </a:r>
                      <a:endParaRPr lang="en-GB" sz="1200" b="0" dirty="0"/>
                    </a:p>
                  </a:txBody>
                  <a:tcPr/>
                </a:tc>
                <a:extLst>
                  <a:ext uri="{0D108BD9-81ED-4DB2-BD59-A6C34878D82A}">
                    <a16:rowId xmlns:a16="http://schemas.microsoft.com/office/drawing/2014/main" val="3375350540"/>
                  </a:ext>
                </a:extLst>
              </a:tr>
            </a:tbl>
          </a:graphicData>
        </a:graphic>
      </p:graphicFrame>
      <p:sp>
        <p:nvSpPr>
          <p:cNvPr id="3" name="TextBox 2">
            <a:hlinkClick r:id="rId22" action="ppaction://hlinksldjump"/>
            <a:extLst>
              <a:ext uri="{FF2B5EF4-FFF2-40B4-BE49-F238E27FC236}">
                <a16:creationId xmlns:a16="http://schemas.microsoft.com/office/drawing/2014/main" id="{48C1D9AF-A264-E25A-2AD4-6848025CED24}"/>
              </a:ext>
            </a:extLst>
          </p:cNvPr>
          <p:cNvSpPr txBox="1"/>
          <p:nvPr/>
        </p:nvSpPr>
        <p:spPr>
          <a:xfrm>
            <a:off x="9761477" y="6527889"/>
            <a:ext cx="2148396" cy="276999"/>
          </a:xfrm>
          <a:prstGeom prst="rect">
            <a:avLst/>
          </a:prstGeom>
          <a:noFill/>
        </p:spPr>
        <p:txBody>
          <a:bodyPr wrap="square" rtlCol="0">
            <a:spAutoFit/>
          </a:bodyPr>
          <a:lstStyle/>
          <a:p>
            <a:r>
              <a:rPr lang="en-GB" sz="1200">
                <a:solidFill>
                  <a:schemeClr val="accent1">
                    <a:lumMod val="75000"/>
                  </a:schemeClr>
                </a:solidFill>
                <a:hlinkClick r:id="rId23" action="ppaction://hlinksldjump"/>
              </a:rPr>
              <a:t>Return</a:t>
            </a:r>
            <a:r>
              <a:rPr lang="en-GB" sz="1200">
                <a:solidFill>
                  <a:schemeClr val="accent1">
                    <a:lumMod val="75000"/>
                  </a:schemeClr>
                </a:solidFill>
              </a:rPr>
              <a:t> to Actions</a:t>
            </a:r>
          </a:p>
        </p:txBody>
      </p:sp>
    </p:spTree>
    <p:extLst>
      <p:ext uri="{BB962C8B-B14F-4D97-AF65-F5344CB8AC3E}">
        <p14:creationId xmlns:p14="http://schemas.microsoft.com/office/powerpoint/2010/main" val="233032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cottish Government Whi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TotalTime>
  <Words>6221</Words>
  <Application>Microsoft Office PowerPoint</Application>
  <PresentationFormat>Widescreen</PresentationFormat>
  <Paragraphs>557</Paragraphs>
  <Slides>25</Slides>
  <Notes>24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25</vt:i4>
      </vt:variant>
    </vt:vector>
  </HeadingPairs>
  <TitlesOfParts>
    <vt:vector size="31" baseType="lpstr">
      <vt:lpstr>Arial</vt:lpstr>
      <vt:lpstr>Calibri</vt:lpstr>
      <vt:lpstr>Calibri Light</vt:lpstr>
      <vt:lpstr>Segoe UI</vt:lpstr>
      <vt:lpstr>Office Theme</vt:lpstr>
      <vt:lpstr>Scottish Government White</vt:lpstr>
      <vt:lpstr>Quality Prescribing for  Respiratory 2024-2027    A toolkit to support implementation  </vt:lpstr>
      <vt:lpstr>Introduction</vt:lpstr>
      <vt:lpstr>How to use this toolkit</vt:lpstr>
      <vt:lpstr>Actions to support implementation Please also QI zone for learning and resources</vt:lpstr>
      <vt:lpstr>Step 1</vt:lpstr>
      <vt:lpstr>Step 1</vt:lpstr>
      <vt:lpstr>Step 2</vt:lpstr>
      <vt:lpstr>Step 2</vt:lpstr>
      <vt:lpstr>Step 3a</vt:lpstr>
      <vt:lpstr>Step 3a</vt:lpstr>
      <vt:lpstr>Step 3b</vt:lpstr>
      <vt:lpstr>Step 3c</vt:lpstr>
      <vt:lpstr>Step 3d</vt:lpstr>
      <vt:lpstr>Step 4</vt:lpstr>
      <vt:lpstr>Step 4</vt:lpstr>
      <vt:lpstr>Step 5</vt:lpstr>
      <vt:lpstr>Step 6</vt:lpstr>
      <vt:lpstr>Core</vt:lpstr>
      <vt:lpstr>Core Resources for healthcare professionals </vt:lpstr>
      <vt:lpstr>Core Resources for healthcare professionals </vt:lpstr>
      <vt:lpstr>Core Resources for healthcare professionals</vt:lpstr>
      <vt:lpstr>Core Resources for people with respiratory conditions</vt:lpstr>
      <vt:lpstr>Core Resources for people with respiratory conditions</vt:lpstr>
      <vt:lpstr>Core Resources for people with respiratory conditions</vt:lpstr>
      <vt:lpstr>Core Resources for people with respiratory conditions</vt:lpstr>
    </vt:vector>
  </TitlesOfParts>
  <Company>Scottish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Quality Prescribing Guide for Type 2 Diabetes Mellitus – 2023-2025</dc:title>
  <dc:creator>Fiona Eastop</dc:creator>
  <cp:lastModifiedBy>Pauline Neison (NHS Healthcare Improvement Scotland)</cp:lastModifiedBy>
  <cp:revision>3</cp:revision>
  <dcterms:created xsi:type="dcterms:W3CDTF">2023-04-25T09:50:19Z</dcterms:created>
  <dcterms:modified xsi:type="dcterms:W3CDTF">2023-11-22T14:26:25Z</dcterms:modified>
</cp:coreProperties>
</file>