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0" r:id="rId3"/>
    <p:sldId id="312" r:id="rId4"/>
    <p:sldId id="263" r:id="rId5"/>
    <p:sldId id="308" r:id="rId6"/>
    <p:sldId id="267" r:id="rId7"/>
    <p:sldId id="291" r:id="rId8"/>
    <p:sldId id="309" r:id="rId9"/>
    <p:sldId id="296" r:id="rId10"/>
    <p:sldId id="315" r:id="rId11"/>
    <p:sldId id="278" r:id="rId12"/>
    <p:sldId id="297" r:id="rId13"/>
    <p:sldId id="334" r:id="rId14"/>
    <p:sldId id="29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86429" autoAdjust="0"/>
  </p:normalViewPr>
  <p:slideViewPr>
    <p:cSldViewPr>
      <p:cViewPr varScale="1">
        <p:scale>
          <a:sx n="104" d="100"/>
          <a:sy n="104" d="100"/>
        </p:scale>
        <p:origin x="2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48FDB-A114-4CF1-A233-0F5D39457E09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F2621CD-BDC7-4D76-85C2-0F5E279CC720}">
      <dgm:prSet phldrT="[Text]"/>
      <dgm:spPr/>
      <dgm:t>
        <a:bodyPr/>
        <a:lstStyle/>
        <a:p>
          <a:r>
            <a:rPr lang="en-GB" dirty="0"/>
            <a:t>Mindfulness</a:t>
          </a:r>
        </a:p>
      </dgm:t>
    </dgm:pt>
    <dgm:pt modelId="{14D99E32-E3DA-4C80-AA51-BEBDEAF4DAC1}" type="parTrans" cxnId="{164121F5-76F7-42C7-829E-77E4DE5D7D35}">
      <dgm:prSet/>
      <dgm:spPr/>
      <dgm:t>
        <a:bodyPr/>
        <a:lstStyle/>
        <a:p>
          <a:endParaRPr lang="en-GB"/>
        </a:p>
      </dgm:t>
    </dgm:pt>
    <dgm:pt modelId="{17324E92-4454-40B5-8D31-4FBE2FF0D987}" type="sibTrans" cxnId="{164121F5-76F7-42C7-829E-77E4DE5D7D35}">
      <dgm:prSet/>
      <dgm:spPr/>
      <dgm:t>
        <a:bodyPr/>
        <a:lstStyle/>
        <a:p>
          <a:endParaRPr lang="en-GB"/>
        </a:p>
      </dgm:t>
    </dgm:pt>
    <dgm:pt modelId="{3D8DF8DF-98CC-4868-AF54-8FBFF9818E9C}">
      <dgm:prSet phldrT="[Text]"/>
      <dgm:spPr/>
      <dgm:t>
        <a:bodyPr/>
        <a:lstStyle/>
        <a:p>
          <a:r>
            <a:rPr lang="en-GB" dirty="0"/>
            <a:t>Tiny Habits</a:t>
          </a:r>
        </a:p>
      </dgm:t>
    </dgm:pt>
    <dgm:pt modelId="{C490DC56-5059-454E-9836-901784CD0BCA}" type="parTrans" cxnId="{8D6CFF97-AF5F-408E-B4C5-041206ACF104}">
      <dgm:prSet/>
      <dgm:spPr/>
      <dgm:t>
        <a:bodyPr/>
        <a:lstStyle/>
        <a:p>
          <a:endParaRPr lang="en-GB"/>
        </a:p>
      </dgm:t>
    </dgm:pt>
    <dgm:pt modelId="{D64B80D1-D407-4042-A84D-087AB3ABA74A}" type="sibTrans" cxnId="{8D6CFF97-AF5F-408E-B4C5-041206ACF104}">
      <dgm:prSet/>
      <dgm:spPr/>
      <dgm:t>
        <a:bodyPr/>
        <a:lstStyle/>
        <a:p>
          <a:endParaRPr lang="en-GB"/>
        </a:p>
      </dgm:t>
    </dgm:pt>
    <dgm:pt modelId="{BB124FB2-4FB1-4C84-8875-5E46A2715560}" type="pres">
      <dgm:prSet presAssocID="{48F48FDB-A114-4CF1-A233-0F5D39457E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C0B474-7AD8-4A7A-A127-801FC4A425F4}" type="pres">
      <dgm:prSet presAssocID="{8F2621CD-BDC7-4D76-85C2-0F5E279CC72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14D6AD-50E0-48EA-9D9F-9A2AFB0ECC49}" type="pres">
      <dgm:prSet presAssocID="{3D8DF8DF-98CC-4868-AF54-8FBFF9818E9C}" presName="arrow" presStyleLbl="node1" presStyleIdx="1" presStyleCnt="2" custRadScaleRad="135457" custRadScaleInc="-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DB62D4-F8E6-4EB2-8F39-DC01B76A95BB}" type="presOf" srcId="{48F48FDB-A114-4CF1-A233-0F5D39457E09}" destId="{BB124FB2-4FB1-4C84-8875-5E46A2715560}" srcOrd="0" destOrd="0" presId="urn:microsoft.com/office/officeart/2005/8/layout/arrow5"/>
    <dgm:cxn modelId="{8D6CFF97-AF5F-408E-B4C5-041206ACF104}" srcId="{48F48FDB-A114-4CF1-A233-0F5D39457E09}" destId="{3D8DF8DF-98CC-4868-AF54-8FBFF9818E9C}" srcOrd="1" destOrd="0" parTransId="{C490DC56-5059-454E-9836-901784CD0BCA}" sibTransId="{D64B80D1-D407-4042-A84D-087AB3ABA74A}"/>
    <dgm:cxn modelId="{164121F5-76F7-42C7-829E-77E4DE5D7D35}" srcId="{48F48FDB-A114-4CF1-A233-0F5D39457E09}" destId="{8F2621CD-BDC7-4D76-85C2-0F5E279CC720}" srcOrd="0" destOrd="0" parTransId="{14D99E32-E3DA-4C80-AA51-BEBDEAF4DAC1}" sibTransId="{17324E92-4454-40B5-8D31-4FBE2FF0D987}"/>
    <dgm:cxn modelId="{EBE229B1-6B3E-4769-A95E-684174D4A150}" type="presOf" srcId="{8F2621CD-BDC7-4D76-85C2-0F5E279CC720}" destId="{64C0B474-7AD8-4A7A-A127-801FC4A425F4}" srcOrd="0" destOrd="0" presId="urn:microsoft.com/office/officeart/2005/8/layout/arrow5"/>
    <dgm:cxn modelId="{13DA70F4-BCE9-46A1-B322-47FA6CD0DC9F}" type="presOf" srcId="{3D8DF8DF-98CC-4868-AF54-8FBFF9818E9C}" destId="{6814D6AD-50E0-48EA-9D9F-9A2AFB0ECC49}" srcOrd="0" destOrd="0" presId="urn:microsoft.com/office/officeart/2005/8/layout/arrow5"/>
    <dgm:cxn modelId="{1E55A40F-9665-420B-999C-C63352755E44}" type="presParOf" srcId="{BB124FB2-4FB1-4C84-8875-5E46A2715560}" destId="{64C0B474-7AD8-4A7A-A127-801FC4A425F4}" srcOrd="0" destOrd="0" presId="urn:microsoft.com/office/officeart/2005/8/layout/arrow5"/>
    <dgm:cxn modelId="{590A36C8-65FC-40BE-A26B-9A95205E9398}" type="presParOf" srcId="{BB124FB2-4FB1-4C84-8875-5E46A2715560}" destId="{6814D6AD-50E0-48EA-9D9F-9A2AFB0ECC4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7DFAC-4D46-4B3A-80D3-6146042844B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60CBE1-36F2-47B8-9607-072D9FD3D8D9}">
      <dgm:prSet phldrT="[Text]" custT="1"/>
      <dgm:spPr/>
      <dgm:t>
        <a:bodyPr/>
        <a:lstStyle/>
        <a:p>
          <a:r>
            <a:rPr lang="en-GB" sz="3200" dirty="0"/>
            <a:t>Carry out tiny habit</a:t>
          </a:r>
        </a:p>
      </dgm:t>
    </dgm:pt>
    <dgm:pt modelId="{827E6A90-E704-48FF-A25E-A2E9529A5C07}" type="parTrans" cxnId="{DB54DDFB-4492-4366-BEB2-C50E95C7F54C}">
      <dgm:prSet/>
      <dgm:spPr/>
      <dgm:t>
        <a:bodyPr/>
        <a:lstStyle/>
        <a:p>
          <a:endParaRPr lang="en-GB"/>
        </a:p>
      </dgm:t>
    </dgm:pt>
    <dgm:pt modelId="{C0DDDAF8-CA6B-4E4E-B9FA-2510184008DB}" type="sibTrans" cxnId="{DB54DDFB-4492-4366-BEB2-C50E95C7F54C}">
      <dgm:prSet/>
      <dgm:spPr/>
      <dgm:t>
        <a:bodyPr/>
        <a:lstStyle/>
        <a:p>
          <a:endParaRPr lang="en-GB"/>
        </a:p>
      </dgm:t>
    </dgm:pt>
    <dgm:pt modelId="{EBBCEC6D-4F7F-4525-AF61-FBE9754C1BBF}">
      <dgm:prSet phldrT="[Text]" custT="1"/>
      <dgm:spPr/>
      <dgm:t>
        <a:bodyPr/>
        <a:lstStyle/>
        <a:p>
          <a:r>
            <a:rPr lang="en-GB" sz="3600" dirty="0"/>
            <a:t>Feel </a:t>
          </a:r>
          <a:r>
            <a:rPr lang="en-GB" sz="4000" dirty="0"/>
            <a:t>good</a:t>
          </a:r>
          <a:endParaRPr lang="en-GB" sz="2400" dirty="0"/>
        </a:p>
      </dgm:t>
    </dgm:pt>
    <dgm:pt modelId="{7D74CD20-2D51-41FB-9F18-8B6135B23972}" type="parTrans" cxnId="{104736ED-560C-42C4-9D5F-3A4DFCEBE805}">
      <dgm:prSet/>
      <dgm:spPr/>
      <dgm:t>
        <a:bodyPr/>
        <a:lstStyle/>
        <a:p>
          <a:endParaRPr lang="en-GB"/>
        </a:p>
      </dgm:t>
    </dgm:pt>
    <dgm:pt modelId="{7B1ACFA4-05DF-42AB-9E77-CF34C9653A79}" type="sibTrans" cxnId="{104736ED-560C-42C4-9D5F-3A4DFCEBE805}">
      <dgm:prSet/>
      <dgm:spPr/>
      <dgm:t>
        <a:bodyPr/>
        <a:lstStyle/>
        <a:p>
          <a:endParaRPr lang="en-GB"/>
        </a:p>
      </dgm:t>
    </dgm:pt>
    <dgm:pt modelId="{53510C8D-7BF5-4B1F-8F6B-5060A8850415}">
      <dgm:prSet phldrT="[Text]" custT="1"/>
      <dgm:spPr/>
      <dgm:t>
        <a:bodyPr/>
        <a:lstStyle/>
        <a:p>
          <a:r>
            <a:rPr lang="en-GB" sz="3200" dirty="0"/>
            <a:t>Smile/</a:t>
          </a:r>
        </a:p>
        <a:p>
          <a:r>
            <a:rPr lang="en-GB" sz="3200" dirty="0"/>
            <a:t>celebrate/praise</a:t>
          </a:r>
          <a:endParaRPr lang="en-GB" sz="1000" dirty="0"/>
        </a:p>
      </dgm:t>
    </dgm:pt>
    <dgm:pt modelId="{9E9BBE27-BCBA-4D99-B2D8-0B0E0E34387B}" type="parTrans" cxnId="{42F4B1BB-7209-4C59-9B1C-5CEA42713EA1}">
      <dgm:prSet/>
      <dgm:spPr/>
      <dgm:t>
        <a:bodyPr/>
        <a:lstStyle/>
        <a:p>
          <a:endParaRPr lang="en-GB"/>
        </a:p>
      </dgm:t>
    </dgm:pt>
    <dgm:pt modelId="{C9D24C89-B45E-4F94-B21B-9DEC8A8CD319}" type="sibTrans" cxnId="{42F4B1BB-7209-4C59-9B1C-5CEA42713EA1}">
      <dgm:prSet/>
      <dgm:spPr/>
      <dgm:t>
        <a:bodyPr/>
        <a:lstStyle/>
        <a:p>
          <a:endParaRPr lang="en-GB"/>
        </a:p>
      </dgm:t>
    </dgm:pt>
    <dgm:pt modelId="{7C96C3AE-E7FD-4C20-BD27-C3A66229EEBD}">
      <dgm:prSet phldrT="[Text]" custT="1"/>
      <dgm:spPr/>
      <dgm:t>
        <a:bodyPr/>
        <a:lstStyle/>
        <a:p>
          <a:r>
            <a:rPr lang="en-GB" sz="3200" dirty="0"/>
            <a:t>Increase positive feelings</a:t>
          </a:r>
        </a:p>
      </dgm:t>
    </dgm:pt>
    <dgm:pt modelId="{0D685254-EE4E-4133-97E1-8CB93635E77B}" type="parTrans" cxnId="{B14A3D82-9A7B-4664-B942-6A08F84FB22F}">
      <dgm:prSet/>
      <dgm:spPr/>
      <dgm:t>
        <a:bodyPr/>
        <a:lstStyle/>
        <a:p>
          <a:endParaRPr lang="en-GB"/>
        </a:p>
      </dgm:t>
    </dgm:pt>
    <dgm:pt modelId="{4E9ED6B5-A798-4C88-A84D-D5CC79C09AC1}" type="sibTrans" cxnId="{B14A3D82-9A7B-4664-B942-6A08F84FB22F}">
      <dgm:prSet/>
      <dgm:spPr/>
      <dgm:t>
        <a:bodyPr/>
        <a:lstStyle/>
        <a:p>
          <a:endParaRPr lang="en-GB"/>
        </a:p>
      </dgm:t>
    </dgm:pt>
    <dgm:pt modelId="{DA88028A-DC00-4503-B0BE-EE317FBE9B7A}">
      <dgm:prSet phldrT="[Text]" custT="1"/>
      <dgm:spPr/>
      <dgm:t>
        <a:bodyPr/>
        <a:lstStyle/>
        <a:p>
          <a:r>
            <a:rPr lang="en-GB" sz="3600" dirty="0"/>
            <a:t>Feelings change </a:t>
          </a:r>
        </a:p>
      </dgm:t>
    </dgm:pt>
    <dgm:pt modelId="{2EDFD880-52B8-4FD9-9EAB-A921063C0BEC}" type="parTrans" cxnId="{6C0DA69B-C313-4A99-A0B0-76A62285E8C4}">
      <dgm:prSet/>
      <dgm:spPr/>
      <dgm:t>
        <a:bodyPr/>
        <a:lstStyle/>
        <a:p>
          <a:endParaRPr lang="en-GB"/>
        </a:p>
      </dgm:t>
    </dgm:pt>
    <dgm:pt modelId="{5C1817FA-6D2F-4FB7-9814-B831975FF7B3}" type="sibTrans" cxnId="{6C0DA69B-C313-4A99-A0B0-76A62285E8C4}">
      <dgm:prSet/>
      <dgm:spPr/>
      <dgm:t>
        <a:bodyPr/>
        <a:lstStyle/>
        <a:p>
          <a:endParaRPr lang="en-GB"/>
        </a:p>
      </dgm:t>
    </dgm:pt>
    <dgm:pt modelId="{286A622A-5EEC-41FB-B199-525FA20A7E4D}" type="pres">
      <dgm:prSet presAssocID="{9767DFAC-4D46-4B3A-80D3-6146042844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5E60FD-76B4-4356-A149-F5C81CDDD62E}" type="pres">
      <dgm:prSet presAssocID="{1E60CBE1-36F2-47B8-9607-072D9FD3D8D9}" presName="dummy" presStyleCnt="0"/>
      <dgm:spPr/>
    </dgm:pt>
    <dgm:pt modelId="{B9486226-B3A3-4ABD-A992-376003FD8CF0}" type="pres">
      <dgm:prSet presAssocID="{1E60CBE1-36F2-47B8-9607-072D9FD3D8D9}" presName="node" presStyleLbl="revTx" presStyleIdx="0" presStyleCnt="5" custScaleX="1388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BAE41A-D762-4818-8B50-FE587A3E31D4}" type="pres">
      <dgm:prSet presAssocID="{C0DDDAF8-CA6B-4E4E-B9FA-2510184008DB}" presName="sibTrans" presStyleLbl="node1" presStyleIdx="0" presStyleCnt="5"/>
      <dgm:spPr/>
      <dgm:t>
        <a:bodyPr/>
        <a:lstStyle/>
        <a:p>
          <a:endParaRPr lang="en-GB"/>
        </a:p>
      </dgm:t>
    </dgm:pt>
    <dgm:pt modelId="{0BC325BA-6E53-4627-B0AF-7A10E79D427F}" type="pres">
      <dgm:prSet presAssocID="{EBBCEC6D-4F7F-4525-AF61-FBE9754C1BBF}" presName="dummy" presStyleCnt="0"/>
      <dgm:spPr/>
    </dgm:pt>
    <dgm:pt modelId="{0CB31A3C-E16E-408A-A722-C0D1DE58FF8F}" type="pres">
      <dgm:prSet presAssocID="{EBBCEC6D-4F7F-4525-AF61-FBE9754C1BB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05E567-FD8B-42FF-BB55-D13DC3E437FE}" type="pres">
      <dgm:prSet presAssocID="{7B1ACFA4-05DF-42AB-9E77-CF34C9653A79}" presName="sibTrans" presStyleLbl="node1" presStyleIdx="1" presStyleCnt="5"/>
      <dgm:spPr/>
      <dgm:t>
        <a:bodyPr/>
        <a:lstStyle/>
        <a:p>
          <a:endParaRPr lang="en-GB"/>
        </a:p>
      </dgm:t>
    </dgm:pt>
    <dgm:pt modelId="{A374865C-94DF-42BC-976E-B017410684C0}" type="pres">
      <dgm:prSet presAssocID="{53510C8D-7BF5-4B1F-8F6B-5060A8850415}" presName="dummy" presStyleCnt="0"/>
      <dgm:spPr/>
    </dgm:pt>
    <dgm:pt modelId="{25CB4B89-24C0-49BB-9D45-FFAD1E23453E}" type="pres">
      <dgm:prSet presAssocID="{53510C8D-7BF5-4B1F-8F6B-5060A8850415}" presName="node" presStyleLbl="revTx" presStyleIdx="2" presStyleCnt="5" custScaleX="117754" custRadScaleRad="100834" custRadScaleInc="-284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DADC6C-B555-4ED2-9300-495E64E2D695}" type="pres">
      <dgm:prSet presAssocID="{C9D24C89-B45E-4F94-B21B-9DEC8A8CD319}" presName="sibTrans" presStyleLbl="node1" presStyleIdx="2" presStyleCnt="5"/>
      <dgm:spPr/>
      <dgm:t>
        <a:bodyPr/>
        <a:lstStyle/>
        <a:p>
          <a:endParaRPr lang="en-GB"/>
        </a:p>
      </dgm:t>
    </dgm:pt>
    <dgm:pt modelId="{F0467EA4-C8B6-4405-8161-4D15ED47381B}" type="pres">
      <dgm:prSet presAssocID="{7C96C3AE-E7FD-4C20-BD27-C3A66229EEBD}" presName="dummy" presStyleCnt="0"/>
      <dgm:spPr/>
    </dgm:pt>
    <dgm:pt modelId="{FB1C722F-81D1-4B59-9517-6F677E0485EE}" type="pres">
      <dgm:prSet presAssocID="{7C96C3AE-E7FD-4C20-BD27-C3A66229EEBD}" presName="node" presStyleLbl="revTx" presStyleIdx="3" presStyleCnt="5" custScaleX="1269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22F39F-E862-4C40-B2D8-A94865B09DCE}" type="pres">
      <dgm:prSet presAssocID="{4E9ED6B5-A798-4C88-A84D-D5CC79C09AC1}" presName="sibTrans" presStyleLbl="node1" presStyleIdx="3" presStyleCnt="5"/>
      <dgm:spPr/>
      <dgm:t>
        <a:bodyPr/>
        <a:lstStyle/>
        <a:p>
          <a:endParaRPr lang="en-GB"/>
        </a:p>
      </dgm:t>
    </dgm:pt>
    <dgm:pt modelId="{B3A2AAAB-E393-49B7-8BA1-BE28BEA4DDCE}" type="pres">
      <dgm:prSet presAssocID="{DA88028A-DC00-4503-B0BE-EE317FBE9B7A}" presName="dummy" presStyleCnt="0"/>
      <dgm:spPr/>
    </dgm:pt>
    <dgm:pt modelId="{7008808F-F51E-4AB9-AC3E-AA0F89C97E8A}" type="pres">
      <dgm:prSet presAssocID="{DA88028A-DC00-4503-B0BE-EE317FBE9B7A}" presName="node" presStyleLbl="revTx" presStyleIdx="4" presStyleCnt="5" custScaleX="167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8EEE04-9507-4FE1-9170-79C827DE1141}" type="pres">
      <dgm:prSet presAssocID="{5C1817FA-6D2F-4FB7-9814-B831975FF7B3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6C0DA69B-C313-4A99-A0B0-76A62285E8C4}" srcId="{9767DFAC-4D46-4B3A-80D3-6146042844B5}" destId="{DA88028A-DC00-4503-B0BE-EE317FBE9B7A}" srcOrd="4" destOrd="0" parTransId="{2EDFD880-52B8-4FD9-9EAB-A921063C0BEC}" sibTransId="{5C1817FA-6D2F-4FB7-9814-B831975FF7B3}"/>
    <dgm:cxn modelId="{7FCB6CFE-A02F-48C4-B8B3-4479FC1C17AD}" type="presOf" srcId="{C9D24C89-B45E-4F94-B21B-9DEC8A8CD319}" destId="{EADADC6C-B555-4ED2-9300-495E64E2D695}" srcOrd="0" destOrd="0" presId="urn:microsoft.com/office/officeart/2005/8/layout/cycle1"/>
    <dgm:cxn modelId="{B14A3D82-9A7B-4664-B942-6A08F84FB22F}" srcId="{9767DFAC-4D46-4B3A-80D3-6146042844B5}" destId="{7C96C3AE-E7FD-4C20-BD27-C3A66229EEBD}" srcOrd="3" destOrd="0" parTransId="{0D685254-EE4E-4133-97E1-8CB93635E77B}" sibTransId="{4E9ED6B5-A798-4C88-A84D-D5CC79C09AC1}"/>
    <dgm:cxn modelId="{7965AB0D-B81F-4AB6-9679-1056893F92F7}" type="presOf" srcId="{5C1817FA-6D2F-4FB7-9814-B831975FF7B3}" destId="{238EEE04-9507-4FE1-9170-79C827DE1141}" srcOrd="0" destOrd="0" presId="urn:microsoft.com/office/officeart/2005/8/layout/cycle1"/>
    <dgm:cxn modelId="{37B112D8-51C7-40FE-B494-66F7DA3F5B38}" type="presOf" srcId="{7C96C3AE-E7FD-4C20-BD27-C3A66229EEBD}" destId="{FB1C722F-81D1-4B59-9517-6F677E0485EE}" srcOrd="0" destOrd="0" presId="urn:microsoft.com/office/officeart/2005/8/layout/cycle1"/>
    <dgm:cxn modelId="{544F197F-F50A-4DAB-8186-FE84008302DC}" type="presOf" srcId="{53510C8D-7BF5-4B1F-8F6B-5060A8850415}" destId="{25CB4B89-24C0-49BB-9D45-FFAD1E23453E}" srcOrd="0" destOrd="0" presId="urn:microsoft.com/office/officeart/2005/8/layout/cycle1"/>
    <dgm:cxn modelId="{FCB9A801-B170-413D-8C00-3438DC3F1E09}" type="presOf" srcId="{4E9ED6B5-A798-4C88-A84D-D5CC79C09AC1}" destId="{D022F39F-E862-4C40-B2D8-A94865B09DCE}" srcOrd="0" destOrd="0" presId="urn:microsoft.com/office/officeart/2005/8/layout/cycle1"/>
    <dgm:cxn modelId="{42F4B1BB-7209-4C59-9B1C-5CEA42713EA1}" srcId="{9767DFAC-4D46-4B3A-80D3-6146042844B5}" destId="{53510C8D-7BF5-4B1F-8F6B-5060A8850415}" srcOrd="2" destOrd="0" parTransId="{9E9BBE27-BCBA-4D99-B2D8-0B0E0E34387B}" sibTransId="{C9D24C89-B45E-4F94-B21B-9DEC8A8CD319}"/>
    <dgm:cxn modelId="{90B2D218-A987-4802-8895-4E33E333FA8E}" type="presOf" srcId="{DA88028A-DC00-4503-B0BE-EE317FBE9B7A}" destId="{7008808F-F51E-4AB9-AC3E-AA0F89C97E8A}" srcOrd="0" destOrd="0" presId="urn:microsoft.com/office/officeart/2005/8/layout/cycle1"/>
    <dgm:cxn modelId="{DB54DDFB-4492-4366-BEB2-C50E95C7F54C}" srcId="{9767DFAC-4D46-4B3A-80D3-6146042844B5}" destId="{1E60CBE1-36F2-47B8-9607-072D9FD3D8D9}" srcOrd="0" destOrd="0" parTransId="{827E6A90-E704-48FF-A25E-A2E9529A5C07}" sibTransId="{C0DDDAF8-CA6B-4E4E-B9FA-2510184008DB}"/>
    <dgm:cxn modelId="{514DF680-2169-4E9C-B7D6-84FE3BFF99C8}" type="presOf" srcId="{EBBCEC6D-4F7F-4525-AF61-FBE9754C1BBF}" destId="{0CB31A3C-E16E-408A-A722-C0D1DE58FF8F}" srcOrd="0" destOrd="0" presId="urn:microsoft.com/office/officeart/2005/8/layout/cycle1"/>
    <dgm:cxn modelId="{104736ED-560C-42C4-9D5F-3A4DFCEBE805}" srcId="{9767DFAC-4D46-4B3A-80D3-6146042844B5}" destId="{EBBCEC6D-4F7F-4525-AF61-FBE9754C1BBF}" srcOrd="1" destOrd="0" parTransId="{7D74CD20-2D51-41FB-9F18-8B6135B23972}" sibTransId="{7B1ACFA4-05DF-42AB-9E77-CF34C9653A79}"/>
    <dgm:cxn modelId="{A1A8E4C5-89C2-4622-8E07-013A391DCE21}" type="presOf" srcId="{7B1ACFA4-05DF-42AB-9E77-CF34C9653A79}" destId="{5205E567-FD8B-42FF-BB55-D13DC3E437FE}" srcOrd="0" destOrd="0" presId="urn:microsoft.com/office/officeart/2005/8/layout/cycle1"/>
    <dgm:cxn modelId="{924DB6B5-5398-41E7-AFCC-0533C5FC659C}" type="presOf" srcId="{C0DDDAF8-CA6B-4E4E-B9FA-2510184008DB}" destId="{51BAE41A-D762-4818-8B50-FE587A3E31D4}" srcOrd="0" destOrd="0" presId="urn:microsoft.com/office/officeart/2005/8/layout/cycle1"/>
    <dgm:cxn modelId="{2E8891E8-8A62-4887-8EAA-2480DA7E5FB8}" type="presOf" srcId="{9767DFAC-4D46-4B3A-80D3-6146042844B5}" destId="{286A622A-5EEC-41FB-B199-525FA20A7E4D}" srcOrd="0" destOrd="0" presId="urn:microsoft.com/office/officeart/2005/8/layout/cycle1"/>
    <dgm:cxn modelId="{E4BD6368-3335-459E-A6C7-46AF83C12221}" type="presOf" srcId="{1E60CBE1-36F2-47B8-9607-072D9FD3D8D9}" destId="{B9486226-B3A3-4ABD-A992-376003FD8CF0}" srcOrd="0" destOrd="0" presId="urn:microsoft.com/office/officeart/2005/8/layout/cycle1"/>
    <dgm:cxn modelId="{AF1D88A3-2B57-4F1C-B244-800821324452}" type="presParOf" srcId="{286A622A-5EEC-41FB-B199-525FA20A7E4D}" destId="{415E60FD-76B4-4356-A149-F5C81CDDD62E}" srcOrd="0" destOrd="0" presId="urn:microsoft.com/office/officeart/2005/8/layout/cycle1"/>
    <dgm:cxn modelId="{CE89C046-7193-4315-ADA7-7FA5D693CE7D}" type="presParOf" srcId="{286A622A-5EEC-41FB-B199-525FA20A7E4D}" destId="{B9486226-B3A3-4ABD-A992-376003FD8CF0}" srcOrd="1" destOrd="0" presId="urn:microsoft.com/office/officeart/2005/8/layout/cycle1"/>
    <dgm:cxn modelId="{46403F4C-D45F-4C58-AC31-11B6489C178E}" type="presParOf" srcId="{286A622A-5EEC-41FB-B199-525FA20A7E4D}" destId="{51BAE41A-D762-4818-8B50-FE587A3E31D4}" srcOrd="2" destOrd="0" presId="urn:microsoft.com/office/officeart/2005/8/layout/cycle1"/>
    <dgm:cxn modelId="{CE1F92C3-AC81-4029-AEA3-2AAA70538B57}" type="presParOf" srcId="{286A622A-5EEC-41FB-B199-525FA20A7E4D}" destId="{0BC325BA-6E53-4627-B0AF-7A10E79D427F}" srcOrd="3" destOrd="0" presId="urn:microsoft.com/office/officeart/2005/8/layout/cycle1"/>
    <dgm:cxn modelId="{9D23783E-A41D-46EF-9D17-696FC59E8436}" type="presParOf" srcId="{286A622A-5EEC-41FB-B199-525FA20A7E4D}" destId="{0CB31A3C-E16E-408A-A722-C0D1DE58FF8F}" srcOrd="4" destOrd="0" presId="urn:microsoft.com/office/officeart/2005/8/layout/cycle1"/>
    <dgm:cxn modelId="{FC996403-86D8-4223-A6A4-C8C8C5ECE59B}" type="presParOf" srcId="{286A622A-5EEC-41FB-B199-525FA20A7E4D}" destId="{5205E567-FD8B-42FF-BB55-D13DC3E437FE}" srcOrd="5" destOrd="0" presId="urn:microsoft.com/office/officeart/2005/8/layout/cycle1"/>
    <dgm:cxn modelId="{CD0B5DE7-7E1E-4979-99BC-5715684E6C7B}" type="presParOf" srcId="{286A622A-5EEC-41FB-B199-525FA20A7E4D}" destId="{A374865C-94DF-42BC-976E-B017410684C0}" srcOrd="6" destOrd="0" presId="urn:microsoft.com/office/officeart/2005/8/layout/cycle1"/>
    <dgm:cxn modelId="{144E7D77-6B6E-4ABC-9E99-CDB1EFD21D2E}" type="presParOf" srcId="{286A622A-5EEC-41FB-B199-525FA20A7E4D}" destId="{25CB4B89-24C0-49BB-9D45-FFAD1E23453E}" srcOrd="7" destOrd="0" presId="urn:microsoft.com/office/officeart/2005/8/layout/cycle1"/>
    <dgm:cxn modelId="{374E863C-6A4D-4D44-9333-DD7DBBE4C6E1}" type="presParOf" srcId="{286A622A-5EEC-41FB-B199-525FA20A7E4D}" destId="{EADADC6C-B555-4ED2-9300-495E64E2D695}" srcOrd="8" destOrd="0" presId="urn:microsoft.com/office/officeart/2005/8/layout/cycle1"/>
    <dgm:cxn modelId="{BFA62A9D-AB1C-4375-A01A-DFF0926ADB72}" type="presParOf" srcId="{286A622A-5EEC-41FB-B199-525FA20A7E4D}" destId="{F0467EA4-C8B6-4405-8161-4D15ED47381B}" srcOrd="9" destOrd="0" presId="urn:microsoft.com/office/officeart/2005/8/layout/cycle1"/>
    <dgm:cxn modelId="{DD88A589-CCA1-4C15-951C-55586675C9A0}" type="presParOf" srcId="{286A622A-5EEC-41FB-B199-525FA20A7E4D}" destId="{FB1C722F-81D1-4B59-9517-6F677E0485EE}" srcOrd="10" destOrd="0" presId="urn:microsoft.com/office/officeart/2005/8/layout/cycle1"/>
    <dgm:cxn modelId="{F7B1BD47-32A1-4EA6-98D6-F4D1D53B375C}" type="presParOf" srcId="{286A622A-5EEC-41FB-B199-525FA20A7E4D}" destId="{D022F39F-E862-4C40-B2D8-A94865B09DCE}" srcOrd="11" destOrd="0" presId="urn:microsoft.com/office/officeart/2005/8/layout/cycle1"/>
    <dgm:cxn modelId="{0AEEB60A-7D78-4EC6-893F-EA00B34A84A2}" type="presParOf" srcId="{286A622A-5EEC-41FB-B199-525FA20A7E4D}" destId="{B3A2AAAB-E393-49B7-8BA1-BE28BEA4DDCE}" srcOrd="12" destOrd="0" presId="urn:microsoft.com/office/officeart/2005/8/layout/cycle1"/>
    <dgm:cxn modelId="{C7DDBAA4-D24B-4929-B384-50C35A0D5E8C}" type="presParOf" srcId="{286A622A-5EEC-41FB-B199-525FA20A7E4D}" destId="{7008808F-F51E-4AB9-AC3E-AA0F89C97E8A}" srcOrd="13" destOrd="0" presId="urn:microsoft.com/office/officeart/2005/8/layout/cycle1"/>
    <dgm:cxn modelId="{44A36B4C-2962-43D1-993E-0A3F2D565795}" type="presParOf" srcId="{286A622A-5EEC-41FB-B199-525FA20A7E4D}" destId="{238EEE04-9507-4FE1-9170-79C827DE114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0B474-7AD8-4A7A-A127-801FC4A425F4}">
      <dsp:nvSpPr>
        <dsp:cNvPr id="0" name=""/>
        <dsp:cNvSpPr/>
      </dsp:nvSpPr>
      <dsp:spPr>
        <a:xfrm rot="16200000">
          <a:off x="1396" y="467"/>
          <a:ext cx="3601579" cy="360157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/>
            <a:t>Mindfulness</a:t>
          </a:r>
        </a:p>
      </dsp:txBody>
      <dsp:txXfrm rot="5400000">
        <a:off x="1396" y="900862"/>
        <a:ext cx="2971303" cy="1800789"/>
      </dsp:txXfrm>
    </dsp:sp>
    <dsp:sp modelId="{6814D6AD-50E0-48EA-9D9F-9A2AFB0ECC49}">
      <dsp:nvSpPr>
        <dsp:cNvPr id="0" name=""/>
        <dsp:cNvSpPr/>
      </dsp:nvSpPr>
      <dsp:spPr>
        <a:xfrm rot="5400000">
          <a:off x="5189880" y="0"/>
          <a:ext cx="3601579" cy="3601579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/>
            <a:t>Tiny Habits</a:t>
          </a:r>
        </a:p>
      </dsp:txBody>
      <dsp:txXfrm rot="-5400000">
        <a:off x="5820156" y="900395"/>
        <a:ext cx="2971303" cy="1800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86226-B3A3-4ABD-A992-376003FD8CF0}">
      <dsp:nvSpPr>
        <dsp:cNvPr id="0" name=""/>
        <dsp:cNvSpPr/>
      </dsp:nvSpPr>
      <dsp:spPr>
        <a:xfrm>
          <a:off x="4755759" y="45658"/>
          <a:ext cx="2124025" cy="153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Carry out tiny habit</a:t>
          </a:r>
        </a:p>
      </dsp:txBody>
      <dsp:txXfrm>
        <a:off x="4755759" y="45658"/>
        <a:ext cx="2124025" cy="1530222"/>
      </dsp:txXfrm>
    </dsp:sp>
    <dsp:sp modelId="{51BAE41A-D762-4818-8B50-FE587A3E31D4}">
      <dsp:nvSpPr>
        <dsp:cNvPr id="0" name=""/>
        <dsp:cNvSpPr/>
      </dsp:nvSpPr>
      <dsp:spPr>
        <a:xfrm>
          <a:off x="1451197" y="1169"/>
          <a:ext cx="5739543" cy="5739543"/>
        </a:xfrm>
        <a:prstGeom prst="circularArrow">
          <a:avLst>
            <a:gd name="adj1" fmla="val 5199"/>
            <a:gd name="adj2" fmla="val 335822"/>
            <a:gd name="adj3" fmla="val 21293614"/>
            <a:gd name="adj4" fmla="val 19765912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31A3C-E16E-408A-A722-C0D1DE58FF8F}">
      <dsp:nvSpPr>
        <dsp:cNvPr id="0" name=""/>
        <dsp:cNvSpPr/>
      </dsp:nvSpPr>
      <dsp:spPr>
        <a:xfrm>
          <a:off x="5977735" y="2892745"/>
          <a:ext cx="1530222" cy="153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/>
            <a:t>Feel </a:t>
          </a:r>
          <a:r>
            <a:rPr lang="en-GB" sz="4000" kern="1200" dirty="0"/>
            <a:t>good</a:t>
          </a:r>
          <a:endParaRPr lang="en-GB" sz="2400" kern="1200" dirty="0"/>
        </a:p>
      </dsp:txBody>
      <dsp:txXfrm>
        <a:off x="5977735" y="2892745"/>
        <a:ext cx="1530222" cy="1530222"/>
      </dsp:txXfrm>
    </dsp:sp>
    <dsp:sp modelId="{5205E567-FD8B-42FF-BB55-D13DC3E437FE}">
      <dsp:nvSpPr>
        <dsp:cNvPr id="0" name=""/>
        <dsp:cNvSpPr/>
      </dsp:nvSpPr>
      <dsp:spPr>
        <a:xfrm>
          <a:off x="1420393" y="42084"/>
          <a:ext cx="5739543" cy="5739543"/>
        </a:xfrm>
        <a:prstGeom prst="circularArrow">
          <a:avLst>
            <a:gd name="adj1" fmla="val 5199"/>
            <a:gd name="adj2" fmla="val 335822"/>
            <a:gd name="adj3" fmla="val 3321127"/>
            <a:gd name="adj4" fmla="val 2183937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B4B89-24C0-49BB-9D45-FFAD1E23453E}">
      <dsp:nvSpPr>
        <dsp:cNvPr id="0" name=""/>
        <dsp:cNvSpPr/>
      </dsp:nvSpPr>
      <dsp:spPr>
        <a:xfrm>
          <a:off x="3724818" y="4655424"/>
          <a:ext cx="1801897" cy="153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Smile/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celebrate/praise</a:t>
          </a:r>
          <a:endParaRPr lang="en-GB" sz="1000" kern="1200" dirty="0"/>
        </a:p>
      </dsp:txBody>
      <dsp:txXfrm>
        <a:off x="3724818" y="4655424"/>
        <a:ext cx="1801897" cy="1530222"/>
      </dsp:txXfrm>
    </dsp:sp>
    <dsp:sp modelId="{EADADC6C-B555-4ED2-9300-495E64E2D695}">
      <dsp:nvSpPr>
        <dsp:cNvPr id="0" name=""/>
        <dsp:cNvSpPr/>
      </dsp:nvSpPr>
      <dsp:spPr>
        <a:xfrm>
          <a:off x="1471538" y="27993"/>
          <a:ext cx="5739543" cy="5739543"/>
        </a:xfrm>
        <a:prstGeom prst="circularArrow">
          <a:avLst>
            <a:gd name="adj1" fmla="val 5199"/>
            <a:gd name="adj2" fmla="val 335822"/>
            <a:gd name="adj3" fmla="val 8256547"/>
            <a:gd name="adj4" fmla="val 6240606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C722F-81D1-4B59-9517-6F677E0485EE}">
      <dsp:nvSpPr>
        <dsp:cNvPr id="0" name=""/>
        <dsp:cNvSpPr/>
      </dsp:nvSpPr>
      <dsp:spPr>
        <a:xfrm>
          <a:off x="927829" y="2892745"/>
          <a:ext cx="1942525" cy="153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Increase positive feelings</a:t>
          </a:r>
        </a:p>
      </dsp:txBody>
      <dsp:txXfrm>
        <a:off x="927829" y="2892745"/>
        <a:ext cx="1942525" cy="1530222"/>
      </dsp:txXfrm>
    </dsp:sp>
    <dsp:sp modelId="{D022F39F-E862-4C40-B2D8-A94865B09DCE}">
      <dsp:nvSpPr>
        <dsp:cNvPr id="0" name=""/>
        <dsp:cNvSpPr/>
      </dsp:nvSpPr>
      <dsp:spPr>
        <a:xfrm>
          <a:off x="1451197" y="1169"/>
          <a:ext cx="5739543" cy="5739543"/>
        </a:xfrm>
        <a:prstGeom prst="circularArrow">
          <a:avLst>
            <a:gd name="adj1" fmla="val 5199"/>
            <a:gd name="adj2" fmla="val 335822"/>
            <a:gd name="adj3" fmla="val 12298266"/>
            <a:gd name="adj4" fmla="val 10770564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8808F-F51E-4AB9-AC3E-AA0F89C97E8A}">
      <dsp:nvSpPr>
        <dsp:cNvPr id="0" name=""/>
        <dsp:cNvSpPr/>
      </dsp:nvSpPr>
      <dsp:spPr>
        <a:xfrm>
          <a:off x="1546393" y="45658"/>
          <a:ext cx="2555547" cy="153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/>
            <a:t>Feelings change </a:t>
          </a:r>
        </a:p>
      </dsp:txBody>
      <dsp:txXfrm>
        <a:off x="1546393" y="45658"/>
        <a:ext cx="2555547" cy="1530222"/>
      </dsp:txXfrm>
    </dsp:sp>
    <dsp:sp modelId="{238EEE04-9507-4FE1-9170-79C827DE1141}">
      <dsp:nvSpPr>
        <dsp:cNvPr id="0" name=""/>
        <dsp:cNvSpPr/>
      </dsp:nvSpPr>
      <dsp:spPr>
        <a:xfrm>
          <a:off x="1451197" y="1169"/>
          <a:ext cx="5739543" cy="5739543"/>
        </a:xfrm>
        <a:prstGeom prst="circularArrow">
          <a:avLst>
            <a:gd name="adj1" fmla="val 5199"/>
            <a:gd name="adj2" fmla="val 335822"/>
            <a:gd name="adj3" fmla="val 16454027"/>
            <a:gd name="adj4" fmla="val 15903949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3537C03B-43C5-4C24-8470-0CD82E2762B0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05C9C352-C37A-4BF6-8F0E-2016375D53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5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B9B029-229A-4591-93AF-6FE635845456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B73648-91E8-4FB7-B696-2820251E19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48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21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2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A25-E89E-4B4C-B7E2-671A157581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6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1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3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10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3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86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0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8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9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43B98-7EE7-4247-B412-59AF62F4A8F1}" type="slidenum">
              <a:rPr lang="en-GB" smtClean="0"/>
              <a:pPr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3043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9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828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3A25-E89E-4B4C-B7E2-671A157581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B73648-91E8-4FB7-B696-2820251E191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0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7BA9-C23B-43B4-9E61-B43BA7461D44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6D26-4A0A-4F0A-8E57-5C4B479230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5857-3F97-4E51-8F9B-F40E329CAC34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5CC6-09E9-421E-955F-86C257B4E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6430-A2F9-4DBC-ABFF-39DD3888BB43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7862-03A1-4D7E-A92E-CD88195B0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57E3-56BC-4911-AFC4-FAE4A56FA174}" type="datetimeFigureOut">
              <a:rPr lang="en-US"/>
              <a:pPr>
                <a:defRPr/>
              </a:pPr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7B62-6D2A-4793-8A58-4468EC74B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03FC-4617-4C5A-AE4C-3D3C14686465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B07C-0BF2-4A56-8451-978409337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C2B6-F0A4-49F6-BDBF-0D59CB58B41D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87D2-0339-4ACE-AFE6-F84C3C16D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B33D-9DA2-426A-8344-F9F7C2515F3A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7073-1AD1-4786-81CD-FF3AD70CB3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0CEF-571B-4960-BF8A-C534A42FF670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C289-F3E8-4E73-8E86-02101A8897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89B4-A71D-4F0B-927B-4655AAED3853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E478-AE16-44F5-9922-B6549DCBC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B088-B8CA-4865-810A-664B7F420FEA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36CF-21E7-4A2A-AE29-A0788A7E72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CB78-943E-4082-BF68-3111BA842591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847D-5DB5-4CC1-B392-EE2BEB5CB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2CE1-67E8-4E5A-8928-A544A82CDE2F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12469-D333-4ECD-9DB4-22F1C599E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ABE7A-80D1-4C4A-8B7C-FCC0E0684EFB}" type="datetimeFigureOut">
              <a:rPr lang="en-GB"/>
              <a:pPr>
                <a:defRPr/>
              </a:pPr>
              <a:t>25/02/2024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F0E97F-F8E3-4BF4-B1CA-008ADA7F2B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ehaviormodel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d4yoga.com/como-saber-distinguir-entre-mindfulness-y-meditac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/>
          <a:lstStyle/>
          <a:p>
            <a:r>
              <a:rPr lang="en-GB" dirty="0" smtClean="0"/>
              <a:t>Tiny Mindfulness Habits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2272216"/>
          </a:xfrm>
        </p:spPr>
        <p:txBody>
          <a:bodyPr/>
          <a:lstStyle/>
          <a:p>
            <a:r>
              <a:rPr lang="en-GB" dirty="0" smtClean="0"/>
              <a:t>Dr Lucy Gamble</a:t>
            </a:r>
          </a:p>
          <a:p>
            <a:r>
              <a:rPr lang="en-GB" dirty="0" smtClean="0"/>
              <a:t>Consultant Clinical Psychologist</a:t>
            </a:r>
          </a:p>
          <a:p>
            <a:r>
              <a:rPr lang="en-GB" dirty="0" smtClean="0"/>
              <a:t>NHS GGC Mindfulness Lead</a:t>
            </a:r>
            <a:endParaRPr lang="en-GB" dirty="0"/>
          </a:p>
          <a:p>
            <a:pPr algn="l"/>
            <a:endParaRPr lang="en-GB" dirty="0" smtClean="0"/>
          </a:p>
          <a:p>
            <a:endParaRPr lang="en-GB" dirty="0"/>
          </a:p>
        </p:txBody>
      </p:sp>
      <p:sp>
        <p:nvSpPr>
          <p:cNvPr id="5" name="AutoShape 4" descr="https://ukc-powerpoint.officeapps.live.com/pods/GetClipboardImage.ashx?Id=911f06ab-10d6-4dfa-9a5c-6648629b7bb9&amp;DC=GUK3&amp;pkey=b76768c2-4a42-4cac-8756-6f91b41a344d&amp;wdwaccluster=GUK3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31354" y="1432193"/>
          <a:ext cx="8791460" cy="360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on 2 4"/>
          <p:cNvSpPr/>
          <p:nvPr/>
        </p:nvSpPr>
        <p:spPr>
          <a:xfrm>
            <a:off x="2610998" y="2990849"/>
            <a:ext cx="4329629" cy="3630287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TINY MINDFULNESS HABITS</a:t>
            </a:r>
          </a:p>
        </p:txBody>
      </p:sp>
    </p:spTree>
    <p:extLst>
      <p:ext uri="{BB962C8B-B14F-4D97-AF65-F5344CB8AC3E}">
        <p14:creationId xmlns:p14="http://schemas.microsoft.com/office/powerpoint/2010/main" val="166866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Mindfulness?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i="1" dirty="0" smtClean="0">
                <a:solidFill>
                  <a:schemeClr val="accent5">
                    <a:lumMod val="75000"/>
                  </a:schemeClr>
                </a:solidFill>
              </a:rPr>
              <a:t>Definitions:</a:t>
            </a:r>
          </a:p>
          <a:p>
            <a:pPr eaLnBrk="1" hangingPunct="1">
              <a:buFont typeface="Arial" charset="0"/>
              <a:buNone/>
              <a:defRPr/>
            </a:pPr>
            <a:endParaRPr lang="en-GB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i="1" dirty="0" smtClean="0">
                <a:solidFill>
                  <a:schemeClr val="accent5">
                    <a:lumMod val="75000"/>
                  </a:schemeClr>
                </a:solidFill>
              </a:rPr>
              <a:t>Mindfulness in its simplest form is active and intentional awareness of the present moment</a:t>
            </a:r>
          </a:p>
          <a:p>
            <a:pPr eaLnBrk="1" hangingPunct="1">
              <a:buFont typeface="Arial" charset="0"/>
              <a:buNone/>
              <a:defRPr/>
            </a:pPr>
            <a:endParaRPr lang="en-GB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i="1" dirty="0" smtClean="0">
                <a:solidFill>
                  <a:schemeClr val="accent5">
                    <a:lumMod val="75000"/>
                  </a:schemeClr>
                </a:solidFill>
              </a:rPr>
              <a:t>Mindfulness means paying attention in a particular way: on purpose, in the present moment, and nonjudgmentally.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Science of Mindfulness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6832"/>
            <a:ext cx="800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a little as 8 weeks , regular daily practice changes the architecture of the brain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54006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797152"/>
            <a:ext cx="8003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/>
              <a:t>We will be introducing you to mindfulness practices in these three sessions:</a:t>
            </a:r>
          </a:p>
          <a:p>
            <a:endParaRPr lang="en-GB" i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/>
              <a:t>Tuning in to experiences in the present moment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/>
              <a:t>Noticing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/>
              <a:t>Playing with different attitudes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718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examples of not being mindful?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5931" y="2668025"/>
            <a:ext cx="3886200" cy="247445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/>
              <a:t>Autopilot.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/>
              <a:t>Multitasking.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/>
              <a:t>Planning.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100" dirty="0"/>
              <a:t>Thinking about yesterday’s meeting.</a:t>
            </a:r>
          </a:p>
        </p:txBody>
      </p:sp>
      <p:pic>
        <p:nvPicPr>
          <p:cNvPr id="5" name="Picture 3" descr="mindlessness_woman_pouring_mil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3146" y="2125267"/>
            <a:ext cx="1303004" cy="1779984"/>
          </a:xfr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8416" y="4078563"/>
            <a:ext cx="2559676" cy="1497404"/>
          </a:xfrm>
          <a:prstGeom prst="rect">
            <a:avLst/>
          </a:prstGeom>
        </p:spPr>
      </p:pic>
      <p:pic>
        <p:nvPicPr>
          <p:cNvPr id="7" name="Picture 4" descr="mindl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57629" y="2125266"/>
            <a:ext cx="1299560" cy="17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9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52736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know what’s good for us</a:t>
            </a:r>
          </a:p>
          <a:p>
            <a:endParaRPr lang="en-GB" dirty="0" smtClean="0"/>
          </a:p>
          <a:p>
            <a:r>
              <a:rPr lang="en-GB" dirty="0" smtClean="0"/>
              <a:t>But </a:t>
            </a:r>
            <a:r>
              <a:rPr lang="en-GB" dirty="0"/>
              <a:t>these things can be the most difficult things to do habitually!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Image result for Water Ripple Vect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889398" cy="14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3638059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begin small, create a new habit and develop this 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ripple effect: the continuing and spreading results of an event or action.</a:t>
            </a:r>
          </a:p>
        </p:txBody>
      </p:sp>
    </p:spTree>
    <p:extLst>
      <p:ext uri="{BB962C8B-B14F-4D97-AF65-F5344CB8AC3E}">
        <p14:creationId xmlns:p14="http://schemas.microsoft.com/office/powerpoint/2010/main" val="11345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49"/>
            <a:ext cx="8229600" cy="2338601"/>
          </a:xfrm>
        </p:spPr>
        <p:txBody>
          <a:bodyPr/>
          <a:lstStyle/>
          <a:p>
            <a:r>
              <a:rPr lang="en-GB" dirty="0"/>
              <a:t>What are the habits you think would improve your quality of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3450"/>
            <a:ext cx="8229600" cy="3281150"/>
          </a:xfrm>
        </p:spPr>
        <p:txBody>
          <a:bodyPr/>
          <a:lstStyle/>
          <a:p>
            <a:r>
              <a:rPr lang="en-GB" dirty="0"/>
              <a:t>Health routines</a:t>
            </a:r>
          </a:p>
          <a:p>
            <a:r>
              <a:rPr lang="en-GB" dirty="0"/>
              <a:t>Physical activity</a:t>
            </a:r>
          </a:p>
          <a:p>
            <a:r>
              <a:rPr lang="en-GB" dirty="0"/>
              <a:t>Nutrition</a:t>
            </a:r>
          </a:p>
          <a:p>
            <a:r>
              <a:rPr lang="en-GB" dirty="0"/>
              <a:t>Calming</a:t>
            </a:r>
          </a:p>
          <a:p>
            <a:r>
              <a:rPr lang="en-GB" dirty="0"/>
              <a:t>Mindfulness and gratitude</a:t>
            </a:r>
          </a:p>
          <a:p>
            <a:r>
              <a:rPr lang="en-GB" dirty="0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95233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you carry out a behaviour and feel a positive emotion about it, your brain pays attention. It essentially thinks, "Wow, that felt good. I want to do that behaviour again!”</a:t>
            </a:r>
          </a:p>
          <a:p>
            <a:endParaRPr lang="en-GB" dirty="0"/>
          </a:p>
          <a:p>
            <a:r>
              <a:rPr lang="en-GB" dirty="0"/>
              <a:t>Emotions create habits.</a:t>
            </a:r>
          </a:p>
          <a:p>
            <a:endParaRPr lang="en-GB" dirty="0"/>
          </a:p>
          <a:p>
            <a:r>
              <a:rPr lang="en-GB" dirty="0"/>
              <a:t>The stronger the emotion, the more deeply your brain rewires.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43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08798"/>
          </a:xfrm>
        </p:spPr>
        <p:txBody>
          <a:bodyPr/>
          <a:lstStyle/>
          <a:p>
            <a:r>
              <a:rPr lang="en-US" dirty="0"/>
              <a:t>Forming a tiny habit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Just like with plants: You start small. It takes root. And then it can grow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Simplicity changes </a:t>
            </a:r>
            <a:r>
              <a:rPr lang="en-US" dirty="0" err="1"/>
              <a:t>behaviour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2993"/>
            <a:ext cx="40005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5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Tiny habits – Fogg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Three elements necessary to make a behaviour occur: </a:t>
            </a:r>
          </a:p>
          <a:p>
            <a:endParaRPr lang="en-GB" sz="2800" b="1" dirty="0"/>
          </a:p>
          <a:p>
            <a:r>
              <a:rPr lang="en-GB" sz="2800" b="1" dirty="0"/>
              <a:t>Motivation </a:t>
            </a:r>
          </a:p>
          <a:p>
            <a:r>
              <a:rPr lang="en-GB" sz="2800" b="1" dirty="0"/>
              <a:t>Ability</a:t>
            </a:r>
            <a:endParaRPr lang="en-GB" sz="2800" dirty="0"/>
          </a:p>
          <a:p>
            <a:r>
              <a:rPr lang="en-GB" sz="2800" b="1" dirty="0"/>
              <a:t>A Prompt</a:t>
            </a:r>
            <a:endParaRPr lang="en-GB" sz="2800" dirty="0"/>
          </a:p>
          <a:p>
            <a:endParaRPr lang="en-GB" sz="2800" dirty="0"/>
          </a:p>
          <a:p>
            <a:r>
              <a:rPr lang="en-GB" dirty="0">
                <a:hlinkClick r:id="rId3"/>
              </a:rPr>
              <a:t>Additional info on this link re model: </a:t>
            </a:r>
            <a:r>
              <a:rPr lang="en-GB" dirty="0" err="1">
                <a:hlinkClick r:id="rId3"/>
              </a:rPr>
              <a:t>Behavior</a:t>
            </a:r>
            <a:r>
              <a:rPr lang="en-GB" dirty="0">
                <a:hlinkClick r:id="rId3"/>
              </a:rPr>
              <a:t> Model</a:t>
            </a:r>
            <a:endParaRPr lang="en-GB" dirty="0"/>
          </a:p>
          <a:p>
            <a:endParaRPr lang="en-GB" dirty="0"/>
          </a:p>
        </p:txBody>
      </p:sp>
      <p:sp>
        <p:nvSpPr>
          <p:cNvPr id="4" name="AutoShape 2" descr="https://ukc-powerpoint.officeapps.live.com/pods/GetClipboardImage.ashx?Id=0402c88f-9796-411f-9a3f-5242aab34cf9&amp;DC=GUK5&amp;pkey=7619ba24-9aba-45e4-8881-f61c6a36cb4e&amp;wdwaccluster=GUK5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0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Recipe for forming a tiny mindfulness habit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438053"/>
          </a:xfrm>
        </p:spPr>
        <p:txBody>
          <a:bodyPr/>
          <a:lstStyle/>
          <a:p>
            <a:r>
              <a:rPr lang="en-GB" dirty="0"/>
              <a:t>Keep it simple</a:t>
            </a:r>
          </a:p>
          <a:p>
            <a:r>
              <a:rPr lang="en-GB" dirty="0"/>
              <a:t>Focus on tiny behaviours, and</a:t>
            </a:r>
          </a:p>
          <a:p>
            <a:r>
              <a:rPr lang="en-GB" dirty="0"/>
              <a:t>Use an existing routine (an "anchor") as your reminder:</a:t>
            </a:r>
          </a:p>
          <a:p>
            <a:endParaRPr lang="en-GB" dirty="0"/>
          </a:p>
          <a:p>
            <a:r>
              <a:rPr lang="en-GB" dirty="0"/>
              <a:t>"After I [existing anchor] , I will [new tiny behaviour]"</a:t>
            </a:r>
          </a:p>
          <a:p>
            <a:r>
              <a:rPr lang="en-GB" dirty="0"/>
              <a:t>Some pairings work well, and the habit forms quickly and naturally. </a:t>
            </a:r>
          </a:p>
          <a:p>
            <a:endParaRPr lang="en-GB" dirty="0"/>
          </a:p>
        </p:txBody>
      </p:sp>
      <p:pic>
        <p:nvPicPr>
          <p:cNvPr id="1028" name="Picture 4" descr="The 20 Best Platform Heels That Make the Most of This Trend | Marie Cl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60529"/>
            <a:ext cx="1234480" cy="12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1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tiniest mindfulness habit I could create that would have the most meaning?</a:t>
            </a:r>
          </a:p>
          <a:p>
            <a:endParaRPr lang="en-GB" dirty="0"/>
          </a:p>
          <a:p>
            <a:r>
              <a:rPr lang="en-GB" dirty="0"/>
              <a:t>What would make this behaviour hard to do?</a:t>
            </a:r>
          </a:p>
          <a:p>
            <a:endParaRPr lang="en-GB" dirty="0"/>
          </a:p>
          <a:p>
            <a:r>
              <a:rPr lang="en-GB" dirty="0"/>
              <a:t>How can I make this behaviour easier to do?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89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I ____________ , I will __________________</a:t>
            </a:r>
          </a:p>
          <a:p>
            <a:endParaRPr lang="en-GB" dirty="0"/>
          </a:p>
          <a:p>
            <a:r>
              <a:rPr lang="en-GB" dirty="0"/>
              <a:t>After I ___________ , I will __________________</a:t>
            </a:r>
          </a:p>
          <a:p>
            <a:endParaRPr lang="en-GB" dirty="0"/>
          </a:p>
          <a:p>
            <a:r>
              <a:rPr lang="en-GB" dirty="0"/>
              <a:t>After I ___________ , I will __________________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32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2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Celebration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Emotions wire in habits</a:t>
            </a:r>
          </a:p>
          <a:p>
            <a:r>
              <a:rPr lang="en-US" dirty="0"/>
              <a:t>We need to positively reinforce our achievements to maintain motivation</a:t>
            </a:r>
          </a:p>
          <a:p>
            <a:r>
              <a:rPr lang="en-US" dirty="0"/>
              <a:t>Celebrate remembering to do the habit.</a:t>
            </a:r>
          </a:p>
          <a:p>
            <a:r>
              <a:rPr lang="en-US" dirty="0"/>
              <a:t>Celebrate small wins.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900289"/>
            <a:ext cx="2937302" cy="1957711"/>
          </a:xfrm>
          <a:prstGeom prst="rect">
            <a:avLst/>
          </a:prstGeom>
        </p:spPr>
      </p:pic>
      <p:sp>
        <p:nvSpPr>
          <p:cNvPr id="7" name="AutoShape 4" descr="Premium PSD | Donkey following carrot illustr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Premium PSD | Donkey following carrot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7152"/>
            <a:ext cx="2088232" cy="20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3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51012" y="672353"/>
          <a:ext cx="8435788" cy="618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6904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xmlns="" id="{C0763A76-9F1C-4FC5-82B7-DD475DA46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81BF4F6-F2CF-4984-9D14-D6966D92F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500" b="1" dirty="0"/>
              <a:t>Ideas for tiny mindfulness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000" y="3044282"/>
            <a:ext cx="4421881" cy="34347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69875"/>
            <a:r>
              <a:rPr lang="en-US" sz="1800"/>
              <a:t>Take a sip of a drink, notice the smell, temperature, taste, bodily sensations as you drink</a:t>
            </a:r>
            <a:endParaRPr lang="en-US" sz="1800">
              <a:cs typeface="Calibri"/>
            </a:endParaRPr>
          </a:p>
          <a:p>
            <a:pPr marL="269875"/>
            <a:r>
              <a:rPr lang="en-US" sz="1800"/>
              <a:t>Go outside and notice how the weather feels on your face. </a:t>
            </a:r>
            <a:endParaRPr lang="en-US" sz="1800">
              <a:cs typeface="Calibri"/>
            </a:endParaRPr>
          </a:p>
          <a:p>
            <a:pPr marL="269875"/>
            <a:r>
              <a:rPr lang="en-US" sz="1800"/>
              <a:t>Place one hand on your belly &amp; one on your chest. Breath in, pause, breath out. What sensations did you notice? </a:t>
            </a:r>
            <a:endParaRPr lang="en-US" sz="1800">
              <a:cs typeface="Calibri"/>
            </a:endParaRPr>
          </a:p>
          <a:p>
            <a:pPr marL="269875"/>
            <a:r>
              <a:rPr lang="en-US" sz="1800"/>
              <a:t>Pause to watch the sky or clouds for 15 seconds</a:t>
            </a:r>
            <a:endParaRPr lang="en-US" sz="1800">
              <a:cs typeface="Calibri"/>
            </a:endParaRPr>
          </a:p>
          <a:p>
            <a:pPr marL="269875"/>
            <a:r>
              <a:rPr lang="en-US" sz="1800"/>
              <a:t>Walk a different route and see what you can notice</a:t>
            </a:r>
            <a:endParaRPr lang="en-US" sz="1800">
              <a:cs typeface="Calibri"/>
            </a:endParaRPr>
          </a:p>
          <a:p>
            <a:pPr marL="269875"/>
            <a:r>
              <a:rPr lang="en-US" sz="1800"/>
              <a:t>Walk the same route and look for what you have failed to notice!</a:t>
            </a:r>
            <a:endParaRPr lang="en-US" sz="1800">
              <a:cs typeface="Calibri"/>
            </a:endParaRPr>
          </a:p>
          <a:p>
            <a:pPr marL="269875"/>
            <a:endParaRPr lang="en-US" sz="1400"/>
          </a:p>
        </p:txBody>
      </p:sp>
      <p:pic>
        <p:nvPicPr>
          <p:cNvPr id="5" name="Content Placeholder 4" descr="170829-better-two-people-walking-path-se-612p_6d6afec319c42d9fb5944ba0d1697617_fit-2000w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20200" r="1152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7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18" y="787681"/>
            <a:ext cx="8229600" cy="5200743"/>
          </a:xfrm>
        </p:spPr>
        <p:txBody>
          <a:bodyPr/>
          <a:lstStyle/>
          <a:p>
            <a:r>
              <a:rPr lang="en-GB" sz="2400" dirty="0"/>
              <a:t>Notice a pleasant event, e.g. bird song, someone smiling at you. How does your body feel, what thoughts and feelings did you experience? </a:t>
            </a:r>
          </a:p>
          <a:p>
            <a:endParaRPr lang="en-GB" sz="2400" dirty="0"/>
          </a:p>
          <a:p>
            <a:r>
              <a:rPr lang="en-GB" sz="2400" dirty="0"/>
              <a:t>If you find yourself rushing, make an effort to slow down.</a:t>
            </a:r>
          </a:p>
          <a:p>
            <a:endParaRPr lang="en-GB" sz="2400" dirty="0"/>
          </a:p>
          <a:p>
            <a:r>
              <a:rPr lang="en-GB" sz="2400" dirty="0"/>
              <a:t>Choose something to eat mindfully.  For one mouthful, appreciate the taste, texture and smell of your food.</a:t>
            </a:r>
          </a:p>
          <a:p>
            <a:endParaRPr lang="en-GB" sz="2400" dirty="0"/>
          </a:p>
          <a:p>
            <a:r>
              <a:rPr lang="en-GB" sz="2400" dirty="0"/>
              <a:t>Take a moment to smile. What does it feel like to smile? </a:t>
            </a:r>
          </a:p>
          <a:p>
            <a:endParaRPr lang="en-GB" sz="2400" dirty="0"/>
          </a:p>
          <a:p>
            <a:r>
              <a:rPr lang="en-GB" sz="2400" dirty="0"/>
              <a:t>What is one thing you are grateful for?  </a:t>
            </a:r>
          </a:p>
        </p:txBody>
      </p:sp>
    </p:spTree>
    <p:extLst>
      <p:ext uri="{BB962C8B-B14F-4D97-AF65-F5344CB8AC3E}">
        <p14:creationId xmlns:p14="http://schemas.microsoft.com/office/powerpoint/2010/main" val="3879115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1" y="1002834"/>
            <a:ext cx="8229600" cy="4389437"/>
          </a:xfrm>
        </p:spPr>
        <p:txBody>
          <a:bodyPr/>
          <a:lstStyle/>
          <a:p>
            <a:r>
              <a:rPr lang="en-GB" sz="2400" dirty="0"/>
              <a:t>Do something kind for someone today e.g. make them a mug of tea, smile at someone, or help them with a task. </a:t>
            </a:r>
          </a:p>
          <a:p>
            <a:endParaRPr lang="en-GB" sz="2400" dirty="0"/>
          </a:p>
          <a:p>
            <a:r>
              <a:rPr lang="en-GB" sz="2400" dirty="0"/>
              <a:t>Notice how you speak to yourself. Is it possible to use kind words/tone?  </a:t>
            </a:r>
          </a:p>
          <a:p>
            <a:endParaRPr lang="en-GB" sz="2400" dirty="0"/>
          </a:p>
          <a:p>
            <a:r>
              <a:rPr lang="en-GB" sz="2400" dirty="0"/>
              <a:t>Stop, feel the soles of your feet on the floor &amp; take a slow deep breath. Notice how you feel. </a:t>
            </a:r>
          </a:p>
          <a:p>
            <a:endParaRPr lang="en-GB" sz="2400" dirty="0"/>
          </a:p>
          <a:p>
            <a:r>
              <a:rPr lang="en-GB" sz="2400" dirty="0"/>
              <a:t>Find an opportunity to say thank you to someone today. </a:t>
            </a:r>
          </a:p>
          <a:p>
            <a:endParaRPr lang="en-GB" sz="2400" dirty="0"/>
          </a:p>
          <a:p>
            <a:r>
              <a:rPr lang="en-GB" sz="2400" dirty="0"/>
              <a:t>Catch yourself over reacting and take a deep breath and breath out slowly. 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060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7" y="1002833"/>
            <a:ext cx="8229600" cy="4389437"/>
          </a:xfrm>
        </p:spPr>
        <p:txBody>
          <a:bodyPr/>
          <a:lstStyle/>
          <a:p>
            <a:r>
              <a:rPr lang="en-GB" dirty="0"/>
              <a:t>Consciously slow your breathing for 3 breaths.  </a:t>
            </a:r>
          </a:p>
          <a:p>
            <a:endParaRPr lang="en-GB" dirty="0"/>
          </a:p>
          <a:p>
            <a:r>
              <a:rPr lang="en-GB" dirty="0"/>
              <a:t>Look closely at nature. Can you notice the beauty in nature, even if you are inside ( e.g. a house plant or picture). </a:t>
            </a:r>
          </a:p>
          <a:p>
            <a:endParaRPr lang="en-GB" dirty="0"/>
          </a:p>
          <a:p>
            <a:r>
              <a:rPr lang="en-GB" dirty="0"/>
              <a:t>When you wash your hands or face today, notice the feel of water on your skin. </a:t>
            </a:r>
          </a:p>
          <a:p>
            <a:endParaRPr lang="en-GB" dirty="0"/>
          </a:p>
          <a:p>
            <a:r>
              <a:rPr lang="en-GB" dirty="0"/>
              <a:t>Slow down and savour the moment – whether folding up clothes, watching people interact, or sipping a drink</a:t>
            </a:r>
          </a:p>
        </p:txBody>
      </p:sp>
    </p:spTree>
    <p:extLst>
      <p:ext uri="{BB962C8B-B14F-4D97-AF65-F5344CB8AC3E}">
        <p14:creationId xmlns:p14="http://schemas.microsoft.com/office/powerpoint/2010/main" val="3684401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1E020063-2385-44AC-BD67-258E1F0B9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E014A0B-5338-4077-AFE9-A90D04D44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82" y="592350"/>
            <a:ext cx="737235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Examples of how to anchor tiny mindfulness habits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8127680-150F-4A90-9950-F66392578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28" y="-1"/>
            <a:ext cx="2521551" cy="2522849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088F97A-8362-4967-B664-D748B846E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0F9DEDE-4318-412A-81C5-C8C90F689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9E97DE9-7844-4707-8928-1CD88ADB72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C58954E-44A5-4A0D-97A9-8A2BB43D68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504" y="2281010"/>
            <a:ext cx="3845172" cy="449886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"</a:t>
            </a:r>
            <a:r>
              <a:rPr lang="en-US" sz="2000" b="1">
                <a:solidFill>
                  <a:schemeClr val="tx2"/>
                </a:solidFill>
              </a:rPr>
              <a:t>After</a:t>
            </a:r>
            <a:r>
              <a:rPr lang="en-US" sz="2000">
                <a:solidFill>
                  <a:schemeClr val="tx2"/>
                </a:solidFill>
              </a:rPr>
              <a:t> I brush my teeth, I will notice the taste and sensations in my mouth”. </a:t>
            </a:r>
            <a:endParaRPr lang="en-US" sz="20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"After</a:t>
            </a:r>
            <a:r>
              <a:rPr lang="en-US" sz="2000">
                <a:solidFill>
                  <a:schemeClr val="tx2"/>
                </a:solidFill>
              </a:rPr>
              <a:t> I pour my morning coffee, I </a:t>
            </a:r>
            <a:r>
              <a:rPr lang="en-US" sz="2000" b="1">
                <a:solidFill>
                  <a:schemeClr val="tx2"/>
                </a:solidFill>
              </a:rPr>
              <a:t>will</a:t>
            </a:r>
            <a:r>
              <a:rPr lang="en-US" sz="2000">
                <a:solidFill>
                  <a:schemeClr val="tx2"/>
                </a:solidFill>
              </a:rPr>
              <a:t> listen to the sounds in the house”. </a:t>
            </a:r>
            <a:endParaRPr lang="en-US" sz="20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“</a:t>
            </a:r>
            <a:r>
              <a:rPr lang="en-US" sz="2000" b="1">
                <a:solidFill>
                  <a:schemeClr val="tx2"/>
                </a:solidFill>
              </a:rPr>
              <a:t>After</a:t>
            </a:r>
            <a:r>
              <a:rPr lang="en-US" sz="2000">
                <a:solidFill>
                  <a:schemeClr val="tx2"/>
                </a:solidFill>
              </a:rPr>
              <a:t> I switch my computer on, I </a:t>
            </a:r>
            <a:r>
              <a:rPr lang="en-US" sz="2000" b="1">
                <a:solidFill>
                  <a:schemeClr val="tx2"/>
                </a:solidFill>
              </a:rPr>
              <a:t>will</a:t>
            </a:r>
            <a:r>
              <a:rPr lang="en-US" sz="2000">
                <a:solidFill>
                  <a:schemeClr val="tx2"/>
                </a:solidFill>
              </a:rPr>
              <a:t> focus on my feet in my shoes”. </a:t>
            </a:r>
            <a:endParaRPr lang="en-US" sz="20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“</a:t>
            </a:r>
            <a:r>
              <a:rPr lang="en-US" sz="2000" b="1">
                <a:solidFill>
                  <a:schemeClr val="tx2"/>
                </a:solidFill>
              </a:rPr>
              <a:t>After</a:t>
            </a:r>
            <a:r>
              <a:rPr lang="en-US" sz="2000">
                <a:solidFill>
                  <a:schemeClr val="tx2"/>
                </a:solidFill>
              </a:rPr>
              <a:t> I sit down on the train, I </a:t>
            </a:r>
            <a:r>
              <a:rPr lang="en-US" sz="2000" b="1">
                <a:solidFill>
                  <a:schemeClr val="tx2"/>
                </a:solidFill>
              </a:rPr>
              <a:t>will</a:t>
            </a:r>
            <a:r>
              <a:rPr lang="en-US" sz="2000">
                <a:solidFill>
                  <a:schemeClr val="tx2"/>
                </a:solidFill>
              </a:rPr>
              <a:t> take three deep breaths”. </a:t>
            </a:r>
            <a:endParaRPr lang="en-US" sz="200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“</a:t>
            </a:r>
            <a:r>
              <a:rPr lang="en-US" sz="2000" b="1">
                <a:solidFill>
                  <a:schemeClr val="tx2"/>
                </a:solidFill>
              </a:rPr>
              <a:t>After</a:t>
            </a:r>
            <a:r>
              <a:rPr lang="en-US" sz="2000">
                <a:solidFill>
                  <a:schemeClr val="tx2"/>
                </a:solidFill>
              </a:rPr>
              <a:t> I put my head on the pillow, I </a:t>
            </a:r>
            <a:r>
              <a:rPr lang="en-US" sz="2000" b="1">
                <a:solidFill>
                  <a:schemeClr val="tx2"/>
                </a:solidFill>
              </a:rPr>
              <a:t>will</a:t>
            </a:r>
            <a:r>
              <a:rPr lang="en-US" sz="2000">
                <a:solidFill>
                  <a:schemeClr val="tx2"/>
                </a:solidFill>
              </a:rPr>
              <a:t> feel where my body is in contact with the mattress”. </a:t>
            </a:r>
            <a:endParaRPr lang="en-US" sz="2000">
              <a:solidFill>
                <a:schemeClr val="tx2"/>
              </a:solidFill>
              <a:cs typeface="Calibri"/>
            </a:endParaRPr>
          </a:p>
          <a:p>
            <a:endParaRPr lang="en-US" sz="200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66920E5-8640-4C24-A775-8647637094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 flipH="1">
            <a:off x="7370340" y="5084569"/>
            <a:ext cx="2151670" cy="1395192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CBA3142-5A82-43CE-87A2-EB14B17A51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EF5A1C7-9938-4A33-A5A4-2B05353B31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62A936D-E9F6-4A68-82C2-1D1CC7772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68A9229-BBBE-4934-9700-BA72A1BB03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ontent Placeholder 8" descr="Young-man-brushing-Photo-iStock.jpg">
            <a:extLst>
              <a:ext uri="{FF2B5EF4-FFF2-40B4-BE49-F238E27FC236}">
                <a16:creationId xmlns:a16="http://schemas.microsoft.com/office/drawing/2014/main" xmlns="" id="{D181710A-2763-0A7B-BF48-E6CB25AADE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033" y="3206157"/>
            <a:ext cx="3716020" cy="248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23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036"/>
            <a:ext cx="8229600" cy="645459"/>
          </a:xfrm>
        </p:spPr>
        <p:txBody>
          <a:bodyPr/>
          <a:lstStyle/>
          <a:p>
            <a:r>
              <a:rPr lang="en-GB" dirty="0"/>
              <a:t>Examples of the Tiny Mindfulness Habits ‘recipe’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7035"/>
            <a:ext cx="9144000" cy="5871882"/>
          </a:xfrm>
        </p:spPr>
        <p:txBody>
          <a:bodyPr/>
          <a:lstStyle/>
          <a:p>
            <a:r>
              <a:rPr lang="en-GB" dirty="0"/>
              <a:t>After I [your anchor], I will Look up at the stars</a:t>
            </a:r>
          </a:p>
          <a:p>
            <a:r>
              <a:rPr lang="en-GB" dirty="0"/>
              <a:t>After I [your anchor], I will Smile immediately</a:t>
            </a:r>
          </a:p>
          <a:p>
            <a:r>
              <a:rPr lang="en-GB" dirty="0"/>
              <a:t>After I [your anchor], I will Think of one thing I’m grateful for</a:t>
            </a:r>
          </a:p>
          <a:p>
            <a:r>
              <a:rPr lang="en-GB" dirty="0"/>
              <a:t>After I [your anchor], I will Say one thing I’m thankful for</a:t>
            </a:r>
          </a:p>
          <a:p>
            <a:r>
              <a:rPr lang="en-GB" dirty="0"/>
              <a:t>After I [your anchor], I will Do one visualization</a:t>
            </a:r>
          </a:p>
          <a:p>
            <a:r>
              <a:rPr lang="en-GB" dirty="0"/>
              <a:t>After I [your anchor], I will Meditate for 3 breaths</a:t>
            </a:r>
          </a:p>
          <a:p>
            <a:r>
              <a:rPr lang="en-GB" dirty="0"/>
              <a:t>After I [your anchor], I will Do one sun salutation</a:t>
            </a:r>
          </a:p>
          <a:p>
            <a:r>
              <a:rPr lang="en-GB" dirty="0"/>
              <a:t>After I [your anchor], I will Write down one positive word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21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three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Session 1  Why we’re here, models and a bit of practice</a:t>
            </a:r>
          </a:p>
          <a:p>
            <a:endParaRPr lang="en-GB" dirty="0"/>
          </a:p>
          <a:p>
            <a:r>
              <a:rPr lang="en-GB" dirty="0"/>
              <a:t>Session 2 Feedback and a bit of practice</a:t>
            </a:r>
          </a:p>
          <a:p>
            <a:endParaRPr lang="en-GB" dirty="0"/>
          </a:p>
          <a:p>
            <a:r>
              <a:rPr lang="en-GB" dirty="0"/>
              <a:t>Session 3 Feedback, a bit of practice and what next</a:t>
            </a:r>
          </a:p>
        </p:txBody>
      </p:sp>
    </p:spTree>
    <p:extLst>
      <p:ext uri="{BB962C8B-B14F-4D97-AF65-F5344CB8AC3E}">
        <p14:creationId xmlns:p14="http://schemas.microsoft.com/office/powerpoint/2010/main" val="923304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100" b="1" dirty="0"/>
              <a:t>Suggestions for between session work….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86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975874"/>
            <a:ext cx="561406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GB" sz="2000"/>
              <a:t>Be curious.</a:t>
            </a:r>
            <a:endParaRPr lang="en-GB" sz="2000">
              <a:cs typeface="Calibri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n-GB" sz="2000"/>
              <a:t>Choose a couple of tiny things that you would like to prioritise for change. </a:t>
            </a:r>
            <a:endParaRPr lang="en-GB" sz="2000">
              <a:cs typeface="Calibri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n-GB" sz="2000"/>
              <a:t>Keep track of how you are doing.</a:t>
            </a:r>
            <a:endParaRPr lang="en-GB" sz="2000">
              <a:cs typeface="Calibri" panose="020F0502020204030204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n-GB" sz="2000"/>
              <a:t>Celebrate successes</a:t>
            </a:r>
            <a:endParaRPr lang="en-GB" sz="2000">
              <a:cs typeface="Calibri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GB" sz="2000">
              <a:cs typeface="Calibri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n-GB" sz="2000"/>
              <a:t>Remember, change is a process…!</a:t>
            </a:r>
            <a:endParaRPr lang="en-GB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162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EECDD7-9F54-C308-498A-34424E2E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59889"/>
            <a:ext cx="7886700" cy="18928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3600" b="1" dirty="0">
                <a:cs typeface="Calibri"/>
              </a:rPr>
              <a:t>Thank You</a:t>
            </a:r>
            <a:endParaRPr lang="en-US" b="1" dirty="0"/>
          </a:p>
          <a:p>
            <a:pPr marL="0" indent="0" algn="ctr">
              <a:buNone/>
            </a:pPr>
            <a:r>
              <a:rPr lang="en-US" sz="3600" dirty="0" smtClean="0">
                <a:cs typeface="Calibri"/>
              </a:rPr>
              <a:t>Lucy.Gamble@ggc.scot.nhs.uk</a:t>
            </a:r>
            <a:endParaRPr lang="en-GB" sz="3600" dirty="0">
              <a:cs typeface="Calibri" panose="020F0502020204030204"/>
            </a:endParaRPr>
          </a:p>
        </p:txBody>
      </p:sp>
      <p:pic>
        <p:nvPicPr>
          <p:cNvPr id="5" name="Picture 4" descr="A person and dog with thought bubbles&#10;&#10;Description automatically generated">
            <a:extLst>
              <a:ext uri="{FF2B5EF4-FFF2-40B4-BE49-F238E27FC236}">
                <a16:creationId xmlns:a16="http://schemas.microsoft.com/office/drawing/2014/main" xmlns="" id="{7D37E50D-3496-C7F2-23F2-3C34BFE8E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81575" y="179306"/>
            <a:ext cx="8480208" cy="46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2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pPr algn="ctr"/>
            <a:r>
              <a:rPr lang="en-GB" sz="3600" dirty="0" smtClean="0"/>
              <a:t>Why are we here?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Why bother? It’s not me it’s the system…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is your intention?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 descr="See the source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00" y="2118519"/>
            <a:ext cx="1976400" cy="28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 descr="burno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128" y="2033465"/>
            <a:ext cx="2448272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Power of the Mind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827088" y="2205038"/>
            <a:ext cx="4969048" cy="410428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</a:rPr>
              <a:t>“There were many terrible things in my life, but most of them never happened”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36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</a:rPr>
              <a:t> - Michel de Montaigne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  <p:pic>
        <p:nvPicPr>
          <p:cNvPr id="4" name="Content Placeholder 5" descr="190517064417-01-grumpy-cat-file-exlarge-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0152" y="2205038"/>
            <a:ext cx="2958479" cy="410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7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/>
              <a:t>What we bring to mind plays out in the body</a:t>
            </a:r>
            <a:endParaRPr lang="en-GB" sz="3600" b="1" dirty="0"/>
          </a:p>
        </p:txBody>
      </p:sp>
      <p:pic>
        <p:nvPicPr>
          <p:cNvPr id="5" name="Content Placeholder 4" descr="1529026195981_fb-0414GT-gourmet-fast-bacon-egg-sandwich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4038600" cy="3816424"/>
          </a:xfrm>
        </p:spPr>
      </p:pic>
      <p:pic>
        <p:nvPicPr>
          <p:cNvPr id="6" name="Content Placeholder 5" descr="1392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6872"/>
            <a:ext cx="4038600" cy="3880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Stories we have about ourselves and </a:t>
            </a:r>
            <a:br>
              <a:rPr lang="en-US" sz="3600" smtClean="0"/>
            </a:br>
            <a:r>
              <a:rPr lang="en-US" sz="3600" smtClean="0"/>
              <a:t>our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Remember a recent time when you have been distressed.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How would you have completed these sentences:</a:t>
            </a:r>
          </a:p>
          <a:p>
            <a:pPr eaLnBrk="1" hangingPunct="1">
              <a:buFont typeface="Arial" charset="0"/>
              <a:buNone/>
              <a:defRPr/>
            </a:pPr>
            <a:endParaRPr lang="en-US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‘I am……..’</a:t>
            </a:r>
          </a:p>
          <a:p>
            <a:pPr eaLnBrk="1" hangingPunct="1">
              <a:buFont typeface="Arial" charset="0"/>
              <a:buNone/>
              <a:defRPr/>
            </a:pPr>
            <a:endParaRPr lang="en-US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‘Other people think that I am….’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19894"/>
          </a:xfrm>
        </p:spPr>
        <p:txBody>
          <a:bodyPr/>
          <a:lstStyle/>
          <a:p>
            <a:pPr algn="ctr"/>
            <a:r>
              <a:rPr lang="en-GB" sz="3200" b="1" dirty="0"/>
              <a:t>Automatic thoughts </a:t>
            </a:r>
            <a:r>
              <a:rPr lang="en-GB" sz="3200" b="1" dirty="0" smtClean="0"/>
              <a:t>questionnaire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3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 smtClean="0">
                <a:latin typeface="Palatino Linotype" pitchFamily="18" charset="0"/>
              </a:rPr>
              <a:t>I feel like I am up against the world  </a:t>
            </a:r>
          </a:p>
          <a:p>
            <a:pPr>
              <a:buFontTx/>
              <a:buChar char="-"/>
            </a:pPr>
            <a:r>
              <a:rPr lang="en-US" sz="1800" dirty="0" smtClean="0">
                <a:latin typeface="Palatino Linotype" pitchFamily="18" charset="0"/>
              </a:rPr>
              <a:t> </a:t>
            </a:r>
            <a:r>
              <a:rPr lang="en-US" sz="1800" dirty="0">
                <a:latin typeface="Palatino Linotype" pitchFamily="18" charset="0"/>
              </a:rPr>
              <a:t>- I’m a </a:t>
            </a:r>
            <a:r>
              <a:rPr lang="en-US" sz="1800" dirty="0" smtClean="0">
                <a:latin typeface="Palatino Linotype" pitchFamily="18" charset="0"/>
              </a:rPr>
              <a:t>failure		                  - What’s </a:t>
            </a:r>
            <a:r>
              <a:rPr lang="en-US" sz="1800" dirty="0">
                <a:latin typeface="Palatino Linotype" pitchFamily="18" charset="0"/>
              </a:rPr>
              <a:t>wrong with me</a:t>
            </a:r>
            <a:r>
              <a:rPr lang="en-US" sz="1800" dirty="0" smtClean="0">
                <a:latin typeface="Palatino Linotype" pitchFamily="18" charset="0"/>
              </a:rPr>
              <a:t>?</a:t>
            </a:r>
            <a:endParaRPr lang="en-US" sz="1800" dirty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I ‘m no good			    - I’ll never make it.</a:t>
            </a: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Why can’t I ever success</a:t>
            </a:r>
            <a:r>
              <a:rPr lang="en-US" sz="1800" dirty="0" smtClean="0">
                <a:latin typeface="Palatino Linotype" pitchFamily="18" charset="0"/>
              </a:rPr>
              <a:t>?	   </a:t>
            </a:r>
            <a:r>
              <a:rPr lang="en-US" sz="1800" dirty="0">
                <a:latin typeface="Palatino Linotype" pitchFamily="18" charset="0"/>
              </a:rPr>
              <a:t>- I feel so helpless</a:t>
            </a: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No one understands me	    </a:t>
            </a:r>
            <a:r>
              <a:rPr lang="en-US" sz="1800" dirty="0" smtClean="0">
                <a:latin typeface="Palatino Linotype" pitchFamily="18" charset="0"/>
              </a:rPr>
              <a:t>                </a:t>
            </a:r>
            <a:r>
              <a:rPr lang="en-US" sz="1800" dirty="0">
                <a:latin typeface="Palatino Linotype" pitchFamily="18" charset="0"/>
              </a:rPr>
              <a:t>- Something has to change</a:t>
            </a: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I’ve let people down   </a:t>
            </a:r>
            <a:r>
              <a:rPr lang="en-US" sz="1800" dirty="0" smtClean="0">
                <a:latin typeface="Palatino Linotype" pitchFamily="18" charset="0"/>
              </a:rPr>
              <a:t>	                    </a:t>
            </a:r>
            <a:r>
              <a:rPr lang="en-US" sz="1800" dirty="0">
                <a:latin typeface="Palatino Linotype" pitchFamily="18" charset="0"/>
              </a:rPr>
              <a:t>-  There must be something</a:t>
            </a: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I don’t think I can go </a:t>
            </a:r>
            <a:r>
              <a:rPr lang="en-US" sz="1800" dirty="0" smtClean="0">
                <a:latin typeface="Palatino Linotype" pitchFamily="18" charset="0"/>
              </a:rPr>
              <a:t>on	</a:t>
            </a:r>
            <a:r>
              <a:rPr lang="en-US" sz="1800" dirty="0">
                <a:latin typeface="Palatino Linotype" pitchFamily="18" charset="0"/>
              </a:rPr>
              <a:t> </a:t>
            </a:r>
            <a:r>
              <a:rPr lang="en-US" sz="1800" dirty="0" smtClean="0">
                <a:latin typeface="Palatino Linotype" pitchFamily="18" charset="0"/>
              </a:rPr>
              <a:t>                       wrong </a:t>
            </a:r>
            <a:r>
              <a:rPr lang="en-US" sz="1800" dirty="0">
                <a:latin typeface="Palatino Linotype" pitchFamily="18" charset="0"/>
              </a:rPr>
              <a:t>with me?</a:t>
            </a: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Wish I was a better person	      - My future is bleak</a:t>
            </a: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I’m so week			      - It’s just not worth it.</a:t>
            </a: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My life’s not going the way	      - I can’t finish anything.</a:t>
            </a:r>
          </a:p>
          <a:p>
            <a:pPr marL="0" indent="0">
              <a:buNone/>
            </a:pPr>
            <a:r>
              <a:rPr lang="en-US" sz="1800" dirty="0" smtClean="0">
                <a:latin typeface="Palatino Linotype" pitchFamily="18" charset="0"/>
              </a:rPr>
              <a:t>    </a:t>
            </a:r>
            <a:r>
              <a:rPr lang="en-US" sz="1800" dirty="0">
                <a:latin typeface="Palatino Linotype" pitchFamily="18" charset="0"/>
              </a:rPr>
              <a:t>I want it to.			      - My life is a mess.</a:t>
            </a: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I’m so disappointed in </a:t>
            </a:r>
            <a:r>
              <a:rPr lang="en-US" sz="1800" dirty="0" smtClean="0">
                <a:latin typeface="Palatino Linotype" pitchFamily="18" charset="0"/>
              </a:rPr>
              <a:t>myself              - I </a:t>
            </a:r>
            <a:r>
              <a:rPr lang="en-US" sz="1800" dirty="0">
                <a:latin typeface="Palatino Linotype" pitchFamily="18" charset="0"/>
              </a:rPr>
              <a:t>wish I were somewhere </a:t>
            </a:r>
            <a:r>
              <a:rPr lang="en-US" sz="1800" dirty="0" smtClean="0">
                <a:latin typeface="Palatino Linotype" pitchFamily="18" charset="0"/>
              </a:rPr>
              <a:t>else</a:t>
            </a:r>
            <a:endParaRPr lang="en-US" sz="1800" dirty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Nothing feels good </a:t>
            </a:r>
            <a:r>
              <a:rPr lang="en-US" sz="1800" dirty="0" smtClean="0">
                <a:latin typeface="Palatino Linotype" pitchFamily="18" charset="0"/>
              </a:rPr>
              <a:t>anymore                - I </a:t>
            </a:r>
            <a:r>
              <a:rPr lang="en-US" sz="1800" dirty="0">
                <a:latin typeface="Palatino Linotype" pitchFamily="18" charset="0"/>
              </a:rPr>
              <a:t>cant get things </a:t>
            </a:r>
            <a:r>
              <a:rPr lang="en-US" sz="1800" dirty="0" smtClean="0">
                <a:latin typeface="Palatino Linotype" pitchFamily="18" charset="0"/>
              </a:rPr>
              <a:t>together</a:t>
            </a:r>
            <a:endParaRPr lang="en-US" sz="1800" dirty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I cant stand this </a:t>
            </a:r>
            <a:r>
              <a:rPr lang="en-US" sz="1800" dirty="0" smtClean="0">
                <a:latin typeface="Palatino Linotype" pitchFamily="18" charset="0"/>
              </a:rPr>
              <a:t>anymore                      - I </a:t>
            </a:r>
            <a:r>
              <a:rPr lang="en-US" sz="1800" dirty="0">
                <a:latin typeface="Palatino Linotype" pitchFamily="18" charset="0"/>
              </a:rPr>
              <a:t>hate </a:t>
            </a:r>
            <a:r>
              <a:rPr lang="en-US" sz="1800" dirty="0" smtClean="0">
                <a:latin typeface="Palatino Linotype" pitchFamily="18" charset="0"/>
              </a:rPr>
              <a:t>myself</a:t>
            </a:r>
            <a:endParaRPr lang="en-US" sz="1800" dirty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I cant get </a:t>
            </a:r>
            <a:r>
              <a:rPr lang="en-US" sz="1800" dirty="0" smtClean="0">
                <a:latin typeface="Palatino Linotype" pitchFamily="18" charset="0"/>
              </a:rPr>
              <a:t>started                                     - I’m worthless</a:t>
            </a:r>
            <a:endParaRPr lang="en-US" sz="2000" dirty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Palatino Linotype" pitchFamily="18" charset="0"/>
              </a:rPr>
              <a:t>I </a:t>
            </a:r>
            <a:r>
              <a:rPr lang="en-US" sz="1800" dirty="0">
                <a:latin typeface="Palatino Linotype" pitchFamily="18" charset="0"/>
              </a:rPr>
              <a:t>wish I could just </a:t>
            </a:r>
            <a:r>
              <a:rPr lang="en-US" sz="1800" dirty="0" smtClean="0">
                <a:latin typeface="Palatino Linotype" pitchFamily="18" charset="0"/>
              </a:rPr>
              <a:t>disappear                 - </a:t>
            </a:r>
            <a:r>
              <a:rPr lang="en-US" sz="1800" dirty="0">
                <a:latin typeface="Palatino Linotype" pitchFamily="18" charset="0"/>
              </a:rPr>
              <a:t>I’m a </a:t>
            </a:r>
            <a:r>
              <a:rPr lang="en-US" sz="1800" dirty="0" smtClean="0">
                <a:latin typeface="Palatino Linotype" pitchFamily="18" charset="0"/>
              </a:rPr>
              <a:t>loser</a:t>
            </a:r>
            <a:endParaRPr lang="en-US" sz="1800" dirty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en-US" sz="1800" dirty="0">
                <a:latin typeface="Palatino Linotype" pitchFamily="18" charset="0"/>
              </a:rPr>
              <a:t>What is the matter with me?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805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/>
              <a:t/>
            </a:r>
            <a:br>
              <a:rPr lang="en-GB" sz="5400" b="1" dirty="0"/>
            </a:br>
            <a:r>
              <a:rPr lang="en-GB" sz="4000" b="1" dirty="0" smtClean="0"/>
              <a:t>Aims of Mindfulness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2132856"/>
            <a:ext cx="6624736" cy="4149072"/>
          </a:xfrm>
        </p:spPr>
        <p:txBody>
          <a:bodyPr/>
          <a:lstStyle/>
          <a:p>
            <a:r>
              <a:rPr lang="en-GB" dirty="0" smtClean="0"/>
              <a:t>Aim 1</a:t>
            </a:r>
          </a:p>
          <a:p>
            <a:r>
              <a:rPr lang="en-GB" dirty="0" smtClean="0"/>
              <a:t>Noticing what is happening (awareness)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Aim 2</a:t>
            </a:r>
          </a:p>
          <a:p>
            <a:r>
              <a:rPr lang="en-GB" dirty="0" smtClean="0"/>
              <a:t>Grounding, balancing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Aim 3</a:t>
            </a:r>
          </a:p>
          <a:p>
            <a:r>
              <a:rPr lang="en-GB" dirty="0" smtClean="0"/>
              <a:t>Responding rather than reacting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2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790</Words>
  <Application>Microsoft Office PowerPoint</Application>
  <PresentationFormat>On-screen Show (4:3)</PresentationFormat>
  <Paragraphs>222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Constantia</vt:lpstr>
      <vt:lpstr>Palatino Linotype</vt:lpstr>
      <vt:lpstr>Wingdings 2</vt:lpstr>
      <vt:lpstr>Flow</vt:lpstr>
      <vt:lpstr>Tiny Mindfulness Habits</vt:lpstr>
      <vt:lpstr>Welcome</vt:lpstr>
      <vt:lpstr>Overview of three sessions</vt:lpstr>
      <vt:lpstr>Why are we here?</vt:lpstr>
      <vt:lpstr>The Power of the Mind</vt:lpstr>
      <vt:lpstr>What we bring to mind plays out in the body</vt:lpstr>
      <vt:lpstr>Stories we have about ourselves and  our lives</vt:lpstr>
      <vt:lpstr>Automatic thoughts questionnaire</vt:lpstr>
      <vt:lpstr> Aims of Mindfulness</vt:lpstr>
      <vt:lpstr>PowerPoint Presentation</vt:lpstr>
      <vt:lpstr>What is Mindfulness?</vt:lpstr>
      <vt:lpstr>Science of Mindfulness</vt:lpstr>
      <vt:lpstr>Common examples of not being mindful?</vt:lpstr>
      <vt:lpstr>PowerPoint Presentation</vt:lpstr>
      <vt:lpstr>What are the habits you think would improve your quality of life?</vt:lpstr>
      <vt:lpstr>PowerPoint Presentation</vt:lpstr>
      <vt:lpstr>Forming a tiny habit</vt:lpstr>
      <vt:lpstr>Tiny habits – Fogg model</vt:lpstr>
      <vt:lpstr>Recipe for forming a tiny mindfulness habit</vt:lpstr>
      <vt:lpstr>PowerPoint Presentation</vt:lpstr>
      <vt:lpstr>Practice</vt:lpstr>
      <vt:lpstr>Celebration </vt:lpstr>
      <vt:lpstr>PowerPoint Presentation</vt:lpstr>
      <vt:lpstr>Ideas for tiny mindfulness habits</vt:lpstr>
      <vt:lpstr>PowerPoint Presentation</vt:lpstr>
      <vt:lpstr>PowerPoint Presentation</vt:lpstr>
      <vt:lpstr>PowerPoint Presentation</vt:lpstr>
      <vt:lpstr>Examples of how to anchor tiny mindfulness habits</vt:lpstr>
      <vt:lpstr>Examples of the Tiny Mindfulness Habits ‘recipe’</vt:lpstr>
      <vt:lpstr>Suggestions for between session work….</vt:lpstr>
      <vt:lpstr>PowerPoint Presentation</vt:lpstr>
    </vt:vector>
  </TitlesOfParts>
  <Company>NHS Greater Glasgow and 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LGAMBLE1</dc:creator>
  <cp:lastModifiedBy>Lucy Gamble</cp:lastModifiedBy>
  <cp:revision>135</cp:revision>
  <dcterms:created xsi:type="dcterms:W3CDTF">2016-02-28T17:40:23Z</dcterms:created>
  <dcterms:modified xsi:type="dcterms:W3CDTF">2024-02-26T00:01:32Z</dcterms:modified>
</cp:coreProperties>
</file>