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1" r:id="rId5"/>
    <p:sldMasterId id="2147483665" r:id="rId6"/>
    <p:sldMasterId id="2147483660" r:id="rId7"/>
  </p:sldMasterIdLst>
  <p:notesMasterIdLst>
    <p:notesMasterId r:id="rId25"/>
  </p:notesMasterIdLst>
  <p:sldIdLst>
    <p:sldId id="269" r:id="rId8"/>
    <p:sldId id="3319" r:id="rId9"/>
    <p:sldId id="3374" r:id="rId10"/>
    <p:sldId id="1147" r:id="rId11"/>
    <p:sldId id="3371" r:id="rId12"/>
    <p:sldId id="1149" r:id="rId13"/>
    <p:sldId id="3360" r:id="rId14"/>
    <p:sldId id="3361" r:id="rId15"/>
    <p:sldId id="1116" r:id="rId16"/>
    <p:sldId id="1154" r:id="rId17"/>
    <p:sldId id="3385" r:id="rId18"/>
    <p:sldId id="3373" r:id="rId19"/>
    <p:sldId id="273" r:id="rId20"/>
    <p:sldId id="3364" r:id="rId21"/>
    <p:sldId id="3376" r:id="rId22"/>
    <p:sldId id="317" r:id="rId23"/>
    <p:sldId id="3386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2DA4C1F-DA6E-4D64-2E8C-957B33D084E1}" name="Ann Wales" initials="AW" userId="S::ann.wales@strath.ac.uk::c0acecfb-9c7d-4e1b-8b26-f8a0504a0016" providerId="AD"/>
  <p188:author id="{6F9D3187-0FBC-FC99-663A-C51BF9D77E91}" name="Ann Wales" initials="AW" userId="Ann Wales" providerId="Non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fia Quresh" initials="SQ" lastIdx="1" clrIdx="0">
    <p:extLst>
      <p:ext uri="{19B8F6BF-5375-455C-9EA6-DF929625EA0E}">
        <p15:presenceInfo xmlns:p15="http://schemas.microsoft.com/office/powerpoint/2012/main" userId="S-1-5-21-1942464828-378638904-3880573118-20490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685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80702A6-B418-49B4-BFB1-A3054FA3AD75}" v="30" dt="2024-05-05T19:37:50.331"/>
    <p1510:client id="{533A9B03-E85F-43DD-9A97-464B22E8383E}" v="5" dt="2024-05-06T19:13:21.5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72" autoAdjust="0"/>
    <p:restoredTop sz="71933" autoAdjust="0"/>
  </p:normalViewPr>
  <p:slideViewPr>
    <p:cSldViewPr snapToGrid="0">
      <p:cViewPr varScale="1">
        <p:scale>
          <a:sx n="62" d="100"/>
          <a:sy n="62" d="100"/>
        </p:scale>
        <p:origin x="1258" y="43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notesMaster" Target="notesMasters/notesMaster1.xml"/><Relationship Id="rId33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8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 Wales (NHS Healthcare Improvement Scotland)" userId="43d8c948-f0b4-4ecf-b5c0-5074a7653cc5" providerId="ADAL" clId="{533A9B03-E85F-43DD-9A97-464B22E8383E}"/>
    <pc:docChg chg="modSld modMainMaster modShowInfo">
      <pc:chgData name="Ann Wales (NHS Healthcare Improvement Scotland)" userId="43d8c948-f0b4-4ecf-b5c0-5074a7653cc5" providerId="ADAL" clId="{533A9B03-E85F-43DD-9A97-464B22E8383E}" dt="2024-05-06T19:13:08.617" v="8" actId="729"/>
      <pc:docMkLst>
        <pc:docMk/>
      </pc:docMkLst>
      <pc:sldChg chg="modTransition">
        <pc:chgData name="Ann Wales (NHS Healthcare Improvement Scotland)" userId="43d8c948-f0b4-4ecf-b5c0-5074a7653cc5" providerId="ADAL" clId="{533A9B03-E85F-43DD-9A97-464B22E8383E}" dt="2024-05-06T19:11:16.666" v="3"/>
        <pc:sldMkLst>
          <pc:docMk/>
          <pc:sldMk cId="2280252179" sldId="269"/>
        </pc:sldMkLst>
      </pc:sldChg>
      <pc:sldChg chg="modTransition">
        <pc:chgData name="Ann Wales (NHS Healthcare Improvement Scotland)" userId="43d8c948-f0b4-4ecf-b5c0-5074a7653cc5" providerId="ADAL" clId="{533A9B03-E85F-43DD-9A97-464B22E8383E}" dt="2024-05-06T19:11:16.666" v="3"/>
        <pc:sldMkLst>
          <pc:docMk/>
          <pc:sldMk cId="3977790078" sldId="273"/>
        </pc:sldMkLst>
      </pc:sldChg>
      <pc:sldChg chg="modTransition">
        <pc:chgData name="Ann Wales (NHS Healthcare Improvement Scotland)" userId="43d8c948-f0b4-4ecf-b5c0-5074a7653cc5" providerId="ADAL" clId="{533A9B03-E85F-43DD-9A97-464B22E8383E}" dt="2024-05-06T19:11:16.666" v="3"/>
        <pc:sldMkLst>
          <pc:docMk/>
          <pc:sldMk cId="1817961773" sldId="317"/>
        </pc:sldMkLst>
      </pc:sldChg>
      <pc:sldChg chg="modTransition">
        <pc:chgData name="Ann Wales (NHS Healthcare Improvement Scotland)" userId="43d8c948-f0b4-4ecf-b5c0-5074a7653cc5" providerId="ADAL" clId="{533A9B03-E85F-43DD-9A97-464B22E8383E}" dt="2024-05-06T19:11:16.666" v="3"/>
        <pc:sldMkLst>
          <pc:docMk/>
          <pc:sldMk cId="1261662792" sldId="1116"/>
        </pc:sldMkLst>
      </pc:sldChg>
      <pc:sldChg chg="modTransition">
        <pc:chgData name="Ann Wales (NHS Healthcare Improvement Scotland)" userId="43d8c948-f0b4-4ecf-b5c0-5074a7653cc5" providerId="ADAL" clId="{533A9B03-E85F-43DD-9A97-464B22E8383E}" dt="2024-05-06T19:11:16.666" v="3"/>
        <pc:sldMkLst>
          <pc:docMk/>
          <pc:sldMk cId="3200652281" sldId="1147"/>
        </pc:sldMkLst>
      </pc:sldChg>
      <pc:sldChg chg="modTransition">
        <pc:chgData name="Ann Wales (NHS Healthcare Improvement Scotland)" userId="43d8c948-f0b4-4ecf-b5c0-5074a7653cc5" providerId="ADAL" clId="{533A9B03-E85F-43DD-9A97-464B22E8383E}" dt="2024-05-06T19:11:16.666" v="3"/>
        <pc:sldMkLst>
          <pc:docMk/>
          <pc:sldMk cId="255957887" sldId="1149"/>
        </pc:sldMkLst>
      </pc:sldChg>
      <pc:sldChg chg="modTransition">
        <pc:chgData name="Ann Wales (NHS Healthcare Improvement Scotland)" userId="43d8c948-f0b4-4ecf-b5c0-5074a7653cc5" providerId="ADAL" clId="{533A9B03-E85F-43DD-9A97-464B22E8383E}" dt="2024-05-06T19:11:16.666" v="3"/>
        <pc:sldMkLst>
          <pc:docMk/>
          <pc:sldMk cId="1686838348" sldId="1154"/>
        </pc:sldMkLst>
      </pc:sldChg>
      <pc:sldChg chg="modTransition">
        <pc:chgData name="Ann Wales (NHS Healthcare Improvement Scotland)" userId="43d8c948-f0b4-4ecf-b5c0-5074a7653cc5" providerId="ADAL" clId="{533A9B03-E85F-43DD-9A97-464B22E8383E}" dt="2024-05-06T19:11:16.666" v="3"/>
        <pc:sldMkLst>
          <pc:docMk/>
          <pc:sldMk cId="3590630688" sldId="3319"/>
        </pc:sldMkLst>
      </pc:sldChg>
      <pc:sldChg chg="modTransition">
        <pc:chgData name="Ann Wales (NHS Healthcare Improvement Scotland)" userId="43d8c948-f0b4-4ecf-b5c0-5074a7653cc5" providerId="ADAL" clId="{533A9B03-E85F-43DD-9A97-464B22E8383E}" dt="2024-05-06T19:11:16.666" v="3"/>
        <pc:sldMkLst>
          <pc:docMk/>
          <pc:sldMk cId="2732801210" sldId="3360"/>
        </pc:sldMkLst>
      </pc:sldChg>
      <pc:sldChg chg="mod modTransition modShow">
        <pc:chgData name="Ann Wales (NHS Healthcare Improvement Scotland)" userId="43d8c948-f0b4-4ecf-b5c0-5074a7653cc5" providerId="ADAL" clId="{533A9B03-E85F-43DD-9A97-464B22E8383E}" dt="2024-05-06T19:12:52.435" v="5" actId="729"/>
        <pc:sldMkLst>
          <pc:docMk/>
          <pc:sldMk cId="1651609561" sldId="3361"/>
        </pc:sldMkLst>
      </pc:sldChg>
      <pc:sldChg chg="modTransition">
        <pc:chgData name="Ann Wales (NHS Healthcare Improvement Scotland)" userId="43d8c948-f0b4-4ecf-b5c0-5074a7653cc5" providerId="ADAL" clId="{533A9B03-E85F-43DD-9A97-464B22E8383E}" dt="2024-05-06T19:11:16.666" v="3"/>
        <pc:sldMkLst>
          <pc:docMk/>
          <pc:sldMk cId="3911750330" sldId="3364"/>
        </pc:sldMkLst>
      </pc:sldChg>
      <pc:sldChg chg="modTransition">
        <pc:chgData name="Ann Wales (NHS Healthcare Improvement Scotland)" userId="43d8c948-f0b4-4ecf-b5c0-5074a7653cc5" providerId="ADAL" clId="{533A9B03-E85F-43DD-9A97-464B22E8383E}" dt="2024-05-06T19:11:16.666" v="3"/>
        <pc:sldMkLst>
          <pc:docMk/>
          <pc:sldMk cId="2238729592" sldId="3371"/>
        </pc:sldMkLst>
      </pc:sldChg>
      <pc:sldChg chg="mod modTransition modShow">
        <pc:chgData name="Ann Wales (NHS Healthcare Improvement Scotland)" userId="43d8c948-f0b4-4ecf-b5c0-5074a7653cc5" providerId="ADAL" clId="{533A9B03-E85F-43DD-9A97-464B22E8383E}" dt="2024-05-06T19:13:03.338" v="7" actId="729"/>
        <pc:sldMkLst>
          <pc:docMk/>
          <pc:sldMk cId="1278407371" sldId="3373"/>
        </pc:sldMkLst>
      </pc:sldChg>
      <pc:sldChg chg="modTransition">
        <pc:chgData name="Ann Wales (NHS Healthcare Improvement Scotland)" userId="43d8c948-f0b4-4ecf-b5c0-5074a7653cc5" providerId="ADAL" clId="{533A9B03-E85F-43DD-9A97-464B22E8383E}" dt="2024-05-06T19:11:16.666" v="3"/>
        <pc:sldMkLst>
          <pc:docMk/>
          <pc:sldMk cId="2948176429" sldId="3374"/>
        </pc:sldMkLst>
      </pc:sldChg>
      <pc:sldChg chg="mod modTransition modShow">
        <pc:chgData name="Ann Wales (NHS Healthcare Improvement Scotland)" userId="43d8c948-f0b4-4ecf-b5c0-5074a7653cc5" providerId="ADAL" clId="{533A9B03-E85F-43DD-9A97-464B22E8383E}" dt="2024-05-06T19:13:08.617" v="8" actId="729"/>
        <pc:sldMkLst>
          <pc:docMk/>
          <pc:sldMk cId="847674340" sldId="3376"/>
        </pc:sldMkLst>
      </pc:sldChg>
      <pc:sldChg chg="mod modTransition modShow">
        <pc:chgData name="Ann Wales (NHS Healthcare Improvement Scotland)" userId="43d8c948-f0b4-4ecf-b5c0-5074a7653cc5" providerId="ADAL" clId="{533A9B03-E85F-43DD-9A97-464B22E8383E}" dt="2024-05-06T19:12:58.056" v="6" actId="729"/>
        <pc:sldMkLst>
          <pc:docMk/>
          <pc:sldMk cId="3616011832" sldId="3385"/>
        </pc:sldMkLst>
      </pc:sldChg>
      <pc:sldMasterChg chg="modTransition modSldLayout">
        <pc:chgData name="Ann Wales (NHS Healthcare Improvement Scotland)" userId="43d8c948-f0b4-4ecf-b5c0-5074a7653cc5" providerId="ADAL" clId="{533A9B03-E85F-43DD-9A97-464B22E8383E}" dt="2024-05-06T19:11:16.666" v="3"/>
        <pc:sldMasterMkLst>
          <pc:docMk/>
          <pc:sldMasterMk cId="1912435128" sldId="2147483648"/>
        </pc:sldMasterMkLst>
        <pc:sldLayoutChg chg="modTransition">
          <pc:chgData name="Ann Wales (NHS Healthcare Improvement Scotland)" userId="43d8c948-f0b4-4ecf-b5c0-5074a7653cc5" providerId="ADAL" clId="{533A9B03-E85F-43DD-9A97-464B22E8383E}" dt="2024-05-06T19:11:16.666" v="3"/>
          <pc:sldLayoutMkLst>
            <pc:docMk/>
            <pc:sldMasterMk cId="1912435128" sldId="2147483648"/>
            <pc:sldLayoutMk cId="2487417804" sldId="2147483649"/>
          </pc:sldLayoutMkLst>
        </pc:sldLayoutChg>
        <pc:sldLayoutChg chg="modTransition">
          <pc:chgData name="Ann Wales (NHS Healthcare Improvement Scotland)" userId="43d8c948-f0b4-4ecf-b5c0-5074a7653cc5" providerId="ADAL" clId="{533A9B03-E85F-43DD-9A97-464B22E8383E}" dt="2024-05-06T19:11:16.666" v="3"/>
          <pc:sldLayoutMkLst>
            <pc:docMk/>
            <pc:sldMasterMk cId="1912435128" sldId="2147483648"/>
            <pc:sldLayoutMk cId="3265688865" sldId="2147483650"/>
          </pc:sldLayoutMkLst>
        </pc:sldLayoutChg>
        <pc:sldLayoutChg chg="modTransition">
          <pc:chgData name="Ann Wales (NHS Healthcare Improvement Scotland)" userId="43d8c948-f0b4-4ecf-b5c0-5074a7653cc5" providerId="ADAL" clId="{533A9B03-E85F-43DD-9A97-464B22E8383E}" dt="2024-05-06T19:11:16.666" v="3"/>
          <pc:sldLayoutMkLst>
            <pc:docMk/>
            <pc:sldMasterMk cId="1912435128" sldId="2147483648"/>
            <pc:sldLayoutMk cId="2826175261" sldId="2147483651"/>
          </pc:sldLayoutMkLst>
        </pc:sldLayoutChg>
        <pc:sldLayoutChg chg="modTransition">
          <pc:chgData name="Ann Wales (NHS Healthcare Improvement Scotland)" userId="43d8c948-f0b4-4ecf-b5c0-5074a7653cc5" providerId="ADAL" clId="{533A9B03-E85F-43DD-9A97-464B22E8383E}" dt="2024-05-06T19:11:16.666" v="3"/>
          <pc:sldLayoutMkLst>
            <pc:docMk/>
            <pc:sldMasterMk cId="1912435128" sldId="2147483648"/>
            <pc:sldLayoutMk cId="4165119963" sldId="2147483652"/>
          </pc:sldLayoutMkLst>
        </pc:sldLayoutChg>
        <pc:sldLayoutChg chg="modTransition">
          <pc:chgData name="Ann Wales (NHS Healthcare Improvement Scotland)" userId="43d8c948-f0b4-4ecf-b5c0-5074a7653cc5" providerId="ADAL" clId="{533A9B03-E85F-43DD-9A97-464B22E8383E}" dt="2024-05-06T19:11:16.666" v="3"/>
          <pc:sldLayoutMkLst>
            <pc:docMk/>
            <pc:sldMasterMk cId="1912435128" sldId="2147483648"/>
            <pc:sldLayoutMk cId="3510601031" sldId="2147483653"/>
          </pc:sldLayoutMkLst>
        </pc:sldLayoutChg>
        <pc:sldLayoutChg chg="modTransition">
          <pc:chgData name="Ann Wales (NHS Healthcare Improvement Scotland)" userId="43d8c948-f0b4-4ecf-b5c0-5074a7653cc5" providerId="ADAL" clId="{533A9B03-E85F-43DD-9A97-464B22E8383E}" dt="2024-05-06T19:11:16.666" v="3"/>
          <pc:sldLayoutMkLst>
            <pc:docMk/>
            <pc:sldMasterMk cId="1912435128" sldId="2147483648"/>
            <pc:sldLayoutMk cId="2677809073" sldId="2147483654"/>
          </pc:sldLayoutMkLst>
        </pc:sldLayoutChg>
        <pc:sldLayoutChg chg="modTransition">
          <pc:chgData name="Ann Wales (NHS Healthcare Improvement Scotland)" userId="43d8c948-f0b4-4ecf-b5c0-5074a7653cc5" providerId="ADAL" clId="{533A9B03-E85F-43DD-9A97-464B22E8383E}" dt="2024-05-06T19:11:16.666" v="3"/>
          <pc:sldLayoutMkLst>
            <pc:docMk/>
            <pc:sldMasterMk cId="1912435128" sldId="2147483648"/>
            <pc:sldLayoutMk cId="3345506753" sldId="2147483655"/>
          </pc:sldLayoutMkLst>
        </pc:sldLayoutChg>
        <pc:sldLayoutChg chg="modTransition">
          <pc:chgData name="Ann Wales (NHS Healthcare Improvement Scotland)" userId="43d8c948-f0b4-4ecf-b5c0-5074a7653cc5" providerId="ADAL" clId="{533A9B03-E85F-43DD-9A97-464B22E8383E}" dt="2024-05-06T19:11:16.666" v="3"/>
          <pc:sldLayoutMkLst>
            <pc:docMk/>
            <pc:sldMasterMk cId="1912435128" sldId="2147483648"/>
            <pc:sldLayoutMk cId="230923249" sldId="2147483656"/>
          </pc:sldLayoutMkLst>
        </pc:sldLayoutChg>
        <pc:sldLayoutChg chg="modTransition">
          <pc:chgData name="Ann Wales (NHS Healthcare Improvement Scotland)" userId="43d8c948-f0b4-4ecf-b5c0-5074a7653cc5" providerId="ADAL" clId="{533A9B03-E85F-43DD-9A97-464B22E8383E}" dt="2024-05-06T19:11:16.666" v="3"/>
          <pc:sldLayoutMkLst>
            <pc:docMk/>
            <pc:sldMasterMk cId="1912435128" sldId="2147483648"/>
            <pc:sldLayoutMk cId="2740940655" sldId="2147483657"/>
          </pc:sldLayoutMkLst>
        </pc:sldLayoutChg>
        <pc:sldLayoutChg chg="modTransition">
          <pc:chgData name="Ann Wales (NHS Healthcare Improvement Scotland)" userId="43d8c948-f0b4-4ecf-b5c0-5074a7653cc5" providerId="ADAL" clId="{533A9B03-E85F-43DD-9A97-464B22E8383E}" dt="2024-05-06T19:11:16.666" v="3"/>
          <pc:sldLayoutMkLst>
            <pc:docMk/>
            <pc:sldMasterMk cId="1912435128" sldId="2147483648"/>
            <pc:sldLayoutMk cId="916840758" sldId="2147483658"/>
          </pc:sldLayoutMkLst>
        </pc:sldLayoutChg>
        <pc:sldLayoutChg chg="modTransition">
          <pc:chgData name="Ann Wales (NHS Healthcare Improvement Scotland)" userId="43d8c948-f0b4-4ecf-b5c0-5074a7653cc5" providerId="ADAL" clId="{533A9B03-E85F-43DD-9A97-464B22E8383E}" dt="2024-05-06T19:11:16.666" v="3"/>
          <pc:sldLayoutMkLst>
            <pc:docMk/>
            <pc:sldMasterMk cId="1912435128" sldId="2147483648"/>
            <pc:sldLayoutMk cId="4258621369" sldId="2147483659"/>
          </pc:sldLayoutMkLst>
        </pc:sldLayoutChg>
        <pc:sldLayoutChg chg="modTransition">
          <pc:chgData name="Ann Wales (NHS Healthcare Improvement Scotland)" userId="43d8c948-f0b4-4ecf-b5c0-5074a7653cc5" providerId="ADAL" clId="{533A9B03-E85F-43DD-9A97-464B22E8383E}" dt="2024-05-06T19:11:16.666" v="3"/>
          <pc:sldLayoutMkLst>
            <pc:docMk/>
            <pc:sldMasterMk cId="1912435128" sldId="2147483648"/>
            <pc:sldLayoutMk cId="994312236" sldId="2147483664"/>
          </pc:sldLayoutMkLst>
        </pc:sldLayoutChg>
        <pc:sldLayoutChg chg="modTransition">
          <pc:chgData name="Ann Wales (NHS Healthcare Improvement Scotland)" userId="43d8c948-f0b4-4ecf-b5c0-5074a7653cc5" providerId="ADAL" clId="{533A9B03-E85F-43DD-9A97-464B22E8383E}" dt="2024-05-06T19:11:16.666" v="3"/>
          <pc:sldLayoutMkLst>
            <pc:docMk/>
            <pc:sldMasterMk cId="1912435128" sldId="2147483648"/>
            <pc:sldLayoutMk cId="193593132" sldId="2147483672"/>
          </pc:sldLayoutMkLst>
        </pc:sldLayoutChg>
      </pc:sldMasterChg>
      <pc:sldMasterChg chg="modTransition">
        <pc:chgData name="Ann Wales (NHS Healthcare Improvement Scotland)" userId="43d8c948-f0b4-4ecf-b5c0-5074a7653cc5" providerId="ADAL" clId="{533A9B03-E85F-43DD-9A97-464B22E8383E}" dt="2024-05-06T19:11:16.666" v="3"/>
        <pc:sldMasterMkLst>
          <pc:docMk/>
          <pc:sldMasterMk cId="1154669674" sldId="2147483660"/>
        </pc:sldMasterMkLst>
      </pc:sldMasterChg>
      <pc:sldMasterChg chg="modTransition modSldLayout">
        <pc:chgData name="Ann Wales (NHS Healthcare Improvement Scotland)" userId="43d8c948-f0b4-4ecf-b5c0-5074a7653cc5" providerId="ADAL" clId="{533A9B03-E85F-43DD-9A97-464B22E8383E}" dt="2024-05-06T19:11:16.666" v="3"/>
        <pc:sldMasterMkLst>
          <pc:docMk/>
          <pc:sldMasterMk cId="548204007" sldId="2147483661"/>
        </pc:sldMasterMkLst>
        <pc:sldLayoutChg chg="modTransition">
          <pc:chgData name="Ann Wales (NHS Healthcare Improvement Scotland)" userId="43d8c948-f0b4-4ecf-b5c0-5074a7653cc5" providerId="ADAL" clId="{533A9B03-E85F-43DD-9A97-464B22E8383E}" dt="2024-05-06T19:11:16.666" v="3"/>
          <pc:sldLayoutMkLst>
            <pc:docMk/>
            <pc:sldMasterMk cId="548204007" sldId="2147483661"/>
            <pc:sldLayoutMk cId="3264996032" sldId="2147483662"/>
          </pc:sldLayoutMkLst>
        </pc:sldLayoutChg>
        <pc:sldLayoutChg chg="modTransition">
          <pc:chgData name="Ann Wales (NHS Healthcare Improvement Scotland)" userId="43d8c948-f0b4-4ecf-b5c0-5074a7653cc5" providerId="ADAL" clId="{533A9B03-E85F-43DD-9A97-464B22E8383E}" dt="2024-05-06T19:11:16.666" v="3"/>
          <pc:sldLayoutMkLst>
            <pc:docMk/>
            <pc:sldMasterMk cId="548204007" sldId="2147483661"/>
            <pc:sldLayoutMk cId="1497690249" sldId="2147483663"/>
          </pc:sldLayoutMkLst>
        </pc:sldLayoutChg>
        <pc:sldLayoutChg chg="modTransition">
          <pc:chgData name="Ann Wales (NHS Healthcare Improvement Scotland)" userId="43d8c948-f0b4-4ecf-b5c0-5074a7653cc5" providerId="ADAL" clId="{533A9B03-E85F-43DD-9A97-464B22E8383E}" dt="2024-05-06T19:11:16.666" v="3"/>
          <pc:sldLayoutMkLst>
            <pc:docMk/>
            <pc:sldMasterMk cId="548204007" sldId="2147483661"/>
            <pc:sldLayoutMk cId="989718266" sldId="2147483668"/>
          </pc:sldLayoutMkLst>
        </pc:sldLayoutChg>
        <pc:sldLayoutChg chg="modTransition">
          <pc:chgData name="Ann Wales (NHS Healthcare Improvement Scotland)" userId="43d8c948-f0b4-4ecf-b5c0-5074a7653cc5" providerId="ADAL" clId="{533A9B03-E85F-43DD-9A97-464B22E8383E}" dt="2024-05-06T19:11:16.666" v="3"/>
          <pc:sldLayoutMkLst>
            <pc:docMk/>
            <pc:sldMasterMk cId="548204007" sldId="2147483661"/>
            <pc:sldLayoutMk cId="571242495" sldId="2147483669"/>
          </pc:sldLayoutMkLst>
        </pc:sldLayoutChg>
        <pc:sldLayoutChg chg="modTransition">
          <pc:chgData name="Ann Wales (NHS Healthcare Improvement Scotland)" userId="43d8c948-f0b4-4ecf-b5c0-5074a7653cc5" providerId="ADAL" clId="{533A9B03-E85F-43DD-9A97-464B22E8383E}" dt="2024-05-06T19:11:16.666" v="3"/>
          <pc:sldLayoutMkLst>
            <pc:docMk/>
            <pc:sldMasterMk cId="548204007" sldId="2147483661"/>
            <pc:sldLayoutMk cId="2277354174" sldId="2147483687"/>
          </pc:sldLayoutMkLst>
        </pc:sldLayoutChg>
      </pc:sldMasterChg>
      <pc:sldMasterChg chg="modTransition modSldLayout">
        <pc:chgData name="Ann Wales (NHS Healthcare Improvement Scotland)" userId="43d8c948-f0b4-4ecf-b5c0-5074a7653cc5" providerId="ADAL" clId="{533A9B03-E85F-43DD-9A97-464B22E8383E}" dt="2024-05-06T19:11:16.666" v="3"/>
        <pc:sldMasterMkLst>
          <pc:docMk/>
          <pc:sldMasterMk cId="4253864797" sldId="2147483665"/>
        </pc:sldMasterMkLst>
        <pc:sldLayoutChg chg="modTransition">
          <pc:chgData name="Ann Wales (NHS Healthcare Improvement Scotland)" userId="43d8c948-f0b4-4ecf-b5c0-5074a7653cc5" providerId="ADAL" clId="{533A9B03-E85F-43DD-9A97-464B22E8383E}" dt="2024-05-06T19:11:16.666" v="3"/>
          <pc:sldLayoutMkLst>
            <pc:docMk/>
            <pc:sldMasterMk cId="4253864797" sldId="2147483665"/>
            <pc:sldLayoutMk cId="2291668098" sldId="2147483666"/>
          </pc:sldLayoutMkLst>
        </pc:sldLayoutChg>
        <pc:sldLayoutChg chg="modTransition">
          <pc:chgData name="Ann Wales (NHS Healthcare Improvement Scotland)" userId="43d8c948-f0b4-4ecf-b5c0-5074a7653cc5" providerId="ADAL" clId="{533A9B03-E85F-43DD-9A97-464B22E8383E}" dt="2024-05-06T19:11:16.666" v="3"/>
          <pc:sldLayoutMkLst>
            <pc:docMk/>
            <pc:sldMasterMk cId="4253864797" sldId="2147483665"/>
            <pc:sldLayoutMk cId="3094073082" sldId="2147483667"/>
          </pc:sldLayoutMkLst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/>
              <a:t>RDS users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6298236045860987"/>
          <c:y val="0.1537274553128237"/>
          <c:w val="0.85233524336455557"/>
          <c:h val="0.7208876494604841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'Old App Users and Views'!$B$35</c:f>
              <c:strCache>
                <c:ptCount val="1"/>
                <c:pt idx="0">
                  <c:v>Users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CB5-4279-A201-D95DBE66555D}"/>
              </c:ext>
            </c:extLst>
          </c:dPt>
          <c:cat>
            <c:strRef>
              <c:f>'Old App Users and Views'!$A$36:$A$37</c:f>
              <c:strCache>
                <c:ptCount val="2"/>
                <c:pt idx="0">
                  <c:v>Jan-Dec 2022</c:v>
                </c:pt>
                <c:pt idx="1">
                  <c:v>Jan-Dec 2023</c:v>
                </c:pt>
              </c:strCache>
            </c:strRef>
          </c:cat>
          <c:val>
            <c:numRef>
              <c:f>'Old App Users and Views'!$B$36:$B$37</c:f>
              <c:numCache>
                <c:formatCode>General</c:formatCode>
                <c:ptCount val="2"/>
                <c:pt idx="0" formatCode="0">
                  <c:v>1005865</c:v>
                </c:pt>
                <c:pt idx="1">
                  <c:v>1721682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CB5-4279-A201-D95DBE6655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25468704"/>
        <c:axId val="359269488"/>
      </c:barChart>
      <c:catAx>
        <c:axId val="525468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9269488"/>
        <c:crosses val="autoZero"/>
        <c:auto val="1"/>
        <c:lblAlgn val="ctr"/>
        <c:lblOffset val="100"/>
        <c:noMultiLvlLbl val="0"/>
      </c:catAx>
      <c:valAx>
        <c:axId val="3592694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54687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0.75234</cdr:x>
      <cdr:y>0.36429</cdr:y>
    </cdr:from>
    <cdr:to>
      <cdr:x>0.84112</cdr:x>
      <cdr:y>0.5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974108" y="1286164"/>
          <a:ext cx="350982" cy="4791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GB" sz="1100" dirty="0"/>
        </a:p>
      </cdr:txBody>
    </cdr:sp>
  </cdr:relSizeAnchor>
  <cdr:relSizeAnchor xmlns:cdr="http://schemas.openxmlformats.org/drawingml/2006/chartDrawing">
    <cdr:from>
      <cdr:x>0.72196</cdr:x>
      <cdr:y>0.13146</cdr:y>
    </cdr:from>
    <cdr:to>
      <cdr:x>0.88785</cdr:x>
      <cdr:y>0.24191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854035" y="464128"/>
          <a:ext cx="655782" cy="3899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GB" sz="1100" dirty="0"/>
        </a:p>
      </cdr:txBody>
    </cdr:sp>
  </cdr:relSizeAnchor>
  <cdr:relSizeAnchor xmlns:cdr="http://schemas.openxmlformats.org/drawingml/2006/chartDrawing">
    <cdr:from>
      <cdr:x>0.68856</cdr:x>
      <cdr:y>0.10575</cdr:y>
    </cdr:from>
    <cdr:to>
      <cdr:x>0.94791</cdr:x>
      <cdr:y>0.26983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906426" y="435619"/>
          <a:ext cx="1094702" cy="6759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1200" dirty="0"/>
            <a:t>71% Increase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5340C8-3EE8-4F0A-A1CD-D8143107CF60}" type="datetimeFigureOut">
              <a:rPr lang="en-GB" smtClean="0"/>
              <a:t>06/05/2024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F312DD-EDC7-46E8-ACB6-A8926692D1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5293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FE83B7-278F-6545-9C62-E36EB068C00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62019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312DD-EDC7-46E8-ACB6-A8926692D16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65364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FE83B7-278F-6545-9C62-E36EB068C00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4830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FE83B7-278F-6545-9C62-E36EB068C00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41546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Content includes guidelines, calculators, pathways, handbooks</a:t>
            </a:r>
          </a:p>
          <a:p>
            <a:r>
              <a:rPr lang="en-GB" dirty="0"/>
              <a:t>A number of HBs have chosen to use RDS as their platform for clinical resources eg Glasgow, Highland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FE83B7-278F-6545-9C62-E36EB068C003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3794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FE83B7-278F-6545-9C62-E36EB068C00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2945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F54BF-608F-4B4E-B52C-1823F6781A4C}" type="datetimeFigureOut">
              <a:rPr lang="en-GB" smtClean="0"/>
              <a:t>06/05/2024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58312-13C7-4536-913A-D639AB9116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7417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" advClick="0" advTm="2000"/>
    </mc:Choice>
    <mc:Fallback>
      <p:transition advClick="0" advTm="2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F54BF-608F-4B4E-B52C-1823F6781A4C}" type="datetimeFigureOut">
              <a:rPr lang="en-GB" smtClean="0"/>
              <a:t>06/05/2024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58312-13C7-4536-913A-D639AB9116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68407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" advClick="0" advTm="2000"/>
    </mc:Choice>
    <mc:Fallback>
      <p:transition advClick="0" advTm="2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F54BF-608F-4B4E-B52C-1823F6781A4C}" type="datetimeFigureOut">
              <a:rPr lang="en-GB" smtClean="0"/>
              <a:t>06/05/2024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58312-13C7-4536-913A-D639AB9116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8621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" advClick="0" advTm="2000"/>
    </mc:Choice>
    <mc:Fallback>
      <p:transition advClick="0" advTm="2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6" y="1442"/>
            <a:ext cx="12181231" cy="6851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3122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" advClick="0" advTm="2000"/>
    </mc:Choice>
    <mc:Fallback>
      <p:transition advClick="0" advTm="2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2029"/>
            <a:ext cx="12192000" cy="1149972"/>
          </a:xfrm>
          <a:prstGeom prst="rect">
            <a:avLst/>
          </a:prstGeom>
          <a:solidFill>
            <a:srgbClr val="00976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009760"/>
                </a:solidFill>
              </a:defRPr>
            </a:lvl1pPr>
          </a:lstStyle>
          <a:p>
            <a:fld id="{059651BE-731E-B34C-A453-ED3D6197227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47800" y="420840"/>
            <a:ext cx="11318400" cy="50076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>
              <a:defRPr sz="3733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6985001" y="1689100"/>
            <a:ext cx="4770967" cy="45212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133"/>
            </a:lvl1pPr>
          </a:lstStyle>
          <a:p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447801" y="1689100"/>
            <a:ext cx="6067300" cy="4521200"/>
          </a:xfrm>
        </p:spPr>
        <p:txBody>
          <a:bodyPr>
            <a:noAutofit/>
          </a:bodyPr>
          <a:lstStyle>
            <a:lvl1pPr>
              <a:buClr>
                <a:srgbClr val="009760"/>
              </a:buClr>
              <a:defRPr>
                <a:solidFill>
                  <a:schemeClr val="tx1"/>
                </a:solidFill>
              </a:defRPr>
            </a:lvl1pPr>
            <a:lvl2pPr>
              <a:buClr>
                <a:srgbClr val="009760"/>
              </a:buClr>
              <a:defRPr>
                <a:solidFill>
                  <a:schemeClr val="tx1"/>
                </a:solidFill>
              </a:defRPr>
            </a:lvl2pPr>
            <a:lvl3pPr>
              <a:buClr>
                <a:srgbClr val="009760"/>
              </a:buClr>
              <a:defRPr>
                <a:solidFill>
                  <a:schemeClr val="tx1"/>
                </a:solidFill>
              </a:defRPr>
            </a:lvl3pPr>
            <a:lvl4pPr>
              <a:buClr>
                <a:srgbClr val="009760"/>
              </a:buClr>
              <a:defRPr>
                <a:solidFill>
                  <a:schemeClr val="tx1"/>
                </a:solidFill>
              </a:defRPr>
            </a:lvl4pPr>
            <a:lvl5pPr>
              <a:buClr>
                <a:srgbClr val="009760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593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" advClick="0" advTm="2000"/>
    </mc:Choice>
    <mc:Fallback>
      <p:transition advClick="0" advTm="2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9651BE-731E-B34C-A453-ED3D6197227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22400" y="420840"/>
            <a:ext cx="11318400" cy="50076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>
              <a:defRPr sz="4267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6985001" y="1689100"/>
            <a:ext cx="4770967" cy="45212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133"/>
            </a:lvl1pPr>
          </a:lstStyle>
          <a:p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422401" y="1689100"/>
            <a:ext cx="6067300" cy="4521200"/>
          </a:xfrm>
        </p:spPr>
        <p:txBody>
          <a:bodyPr>
            <a:noAutofit/>
          </a:bodyPr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36800" y="1152000"/>
            <a:ext cx="11318400" cy="0"/>
          </a:xfrm>
          <a:prstGeom prst="line">
            <a:avLst/>
          </a:prstGeom>
          <a:ln w="12700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49960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" advClick="0" advTm="2000"/>
    </mc:Choice>
    <mc:Fallback>
      <p:transition advClick="0" advTm="2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2029"/>
            <a:ext cx="12192000" cy="1149972"/>
          </a:xfrm>
          <a:prstGeom prst="rect">
            <a:avLst/>
          </a:prstGeom>
          <a:gradFill>
            <a:gsLst>
              <a:gs pos="31000">
                <a:srgbClr val="014380"/>
              </a:gs>
              <a:gs pos="100000">
                <a:srgbClr val="189DD9"/>
              </a:gs>
            </a:gsLst>
            <a:lin ang="132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9651BE-731E-B34C-A453-ED3D6197227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47800" y="420840"/>
            <a:ext cx="11318400" cy="50076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>
              <a:defRPr sz="4267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6985001" y="1689100"/>
            <a:ext cx="4770967" cy="45212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133"/>
            </a:lvl1pPr>
          </a:lstStyle>
          <a:p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447801" y="1689100"/>
            <a:ext cx="6067300" cy="4521200"/>
          </a:xfrm>
        </p:spPr>
        <p:txBody>
          <a:bodyPr>
            <a:noAutofit/>
          </a:bodyPr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76902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" advClick="0" advTm="2000"/>
    </mc:Choice>
    <mc:Fallback>
      <p:transition advClick="0" advTm="2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lain Slide Comp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6C87328-01A2-0F45-95BD-1DF6032FA0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3676" y="6472800"/>
            <a:ext cx="3466800" cy="3852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78C1764-52F8-E44B-80A3-8A93BD1448F3}"/>
              </a:ext>
            </a:extLst>
          </p:cNvPr>
          <p:cNvSpPr/>
          <p:nvPr userDrawn="1"/>
        </p:nvSpPr>
        <p:spPr>
          <a:xfrm>
            <a:off x="0" y="1116106"/>
            <a:ext cx="12192000" cy="52981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/>
              <a:t>    v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C363A4E-8066-774C-80CD-EE1958BBB4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3360"/>
            <a:ext cx="10368280" cy="69088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6584B62-133C-D141-A3CD-D585FA39DED7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38200" y="1453896"/>
            <a:ext cx="5159375" cy="4681728"/>
          </a:xfrm>
          <a:prstGeom prst="rect">
            <a:avLst/>
          </a:prstGeom>
        </p:spPr>
        <p:txBody>
          <a:bodyPr wrap="square" numCol="1" spcCol="360000"/>
          <a:lstStyle>
            <a:lvl1pPr>
              <a:defRPr sz="2400" baseline="0">
                <a:solidFill>
                  <a:srgbClr val="4F3A8A"/>
                </a:solidFill>
              </a:defRPr>
            </a:lvl1pPr>
            <a:lvl2pPr>
              <a:defRPr sz="2000" baseline="0">
                <a:solidFill>
                  <a:srgbClr val="DD2786"/>
                </a:solidFill>
              </a:defRPr>
            </a:lvl2pPr>
            <a:lvl3pPr>
              <a:defRPr sz="1800" baseline="0">
                <a:solidFill>
                  <a:srgbClr val="485259"/>
                </a:solidFill>
              </a:defRPr>
            </a:lvl3pPr>
            <a:lvl4pPr>
              <a:defRPr sz="1600" baseline="0">
                <a:solidFill>
                  <a:srgbClr val="4F3A8A"/>
                </a:solidFill>
              </a:defRPr>
            </a:lvl4pPr>
            <a:lvl5pPr>
              <a:defRPr sz="1600" baseline="0">
                <a:solidFill>
                  <a:srgbClr val="DD278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7252270-19C6-3E48-AA67-7AA9C045B7B4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194429" y="1453896"/>
            <a:ext cx="5159375" cy="4681728"/>
          </a:xfrm>
          <a:prstGeom prst="rect">
            <a:avLst/>
          </a:prstGeom>
        </p:spPr>
        <p:txBody>
          <a:bodyPr wrap="square" numCol="1" spcCol="360000"/>
          <a:lstStyle>
            <a:lvl1pPr>
              <a:defRPr sz="2400" baseline="0">
                <a:solidFill>
                  <a:srgbClr val="4F3A8A"/>
                </a:solidFill>
              </a:defRPr>
            </a:lvl1pPr>
            <a:lvl2pPr>
              <a:defRPr sz="2000" baseline="0">
                <a:solidFill>
                  <a:srgbClr val="DD2786"/>
                </a:solidFill>
              </a:defRPr>
            </a:lvl2pPr>
            <a:lvl3pPr>
              <a:defRPr sz="1800" baseline="0">
                <a:solidFill>
                  <a:srgbClr val="485259"/>
                </a:solidFill>
              </a:defRPr>
            </a:lvl3pPr>
            <a:lvl4pPr>
              <a:defRPr sz="1600" baseline="0">
                <a:solidFill>
                  <a:srgbClr val="4F3A8A"/>
                </a:solidFill>
              </a:defRPr>
            </a:lvl4pPr>
            <a:lvl5pPr>
              <a:defRPr sz="1600" baseline="0">
                <a:solidFill>
                  <a:srgbClr val="DD278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897182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" advClick="0" advTm="2000"/>
    </mc:Choice>
    <mc:Fallback>
      <p:transition advClick="0" advTm="2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BF7A79-305C-F726-0672-30692FCBF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B36DB-07B6-41C6-ABD3-73652A8119AB}" type="datetimeFigureOut">
              <a:rPr lang="en-GB" smtClean="0"/>
              <a:t>06/05/2024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B1C51D1-0D66-B17B-B52A-063E2634A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CC4680-90F4-A896-BD24-75C3B7F42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858F4-E250-4D2C-B9EC-221CF7ED46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12424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" advClick="0" advTm="2000"/>
    </mc:Choice>
    <mc:Fallback>
      <p:transition advClick="0" advTm="2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6" y="1442"/>
            <a:ext cx="12181231" cy="6851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3541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" advClick="0" advTm="2000"/>
    </mc:Choice>
    <mc:Fallback>
      <p:transition advClick="0" advTm="2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9651BE-731E-B34C-A453-ED3D6197227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22400" y="420840"/>
            <a:ext cx="11318400" cy="50076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>
              <a:defRPr sz="4267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6985001" y="1689100"/>
            <a:ext cx="4770967" cy="45212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133"/>
            </a:lvl1pPr>
          </a:lstStyle>
          <a:p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422401" y="1689100"/>
            <a:ext cx="6067300" cy="4521200"/>
          </a:xfrm>
        </p:spPr>
        <p:txBody>
          <a:bodyPr>
            <a:noAutofit/>
          </a:bodyPr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16680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" advClick="0" advTm="2000"/>
    </mc:Choice>
    <mc:Fallback>
      <p:transition advClick="0" advTm="2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F54BF-608F-4B4E-B52C-1823F6781A4C}" type="datetimeFigureOut">
              <a:rPr lang="en-GB" smtClean="0"/>
              <a:t>06/05/2024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58312-13C7-4536-913A-D639AB9116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56888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" advClick="0" advTm="2000"/>
    </mc:Choice>
    <mc:Fallback>
      <p:transition advClick="0" advTm="2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2029"/>
            <a:ext cx="12192000" cy="1149972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9651BE-731E-B34C-A453-ED3D6197227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47800" y="420840"/>
            <a:ext cx="11318400" cy="50076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>
              <a:defRPr sz="4267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6985001" y="1689100"/>
            <a:ext cx="4770967" cy="45212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133"/>
            </a:lvl1pPr>
          </a:lstStyle>
          <a:p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447801" y="1689100"/>
            <a:ext cx="6067300" cy="4521200"/>
          </a:xfrm>
        </p:spPr>
        <p:txBody>
          <a:bodyPr>
            <a:noAutofit/>
          </a:bodyPr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40730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" advClick="0" advTm="2000"/>
    </mc:Choice>
    <mc:Fallback>
      <p:transition advClick="0" advTm="2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F54BF-608F-4B4E-B52C-1823F6781A4C}" type="datetimeFigureOut">
              <a:rPr lang="en-GB" smtClean="0"/>
              <a:t>06/05/2024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58312-13C7-4536-913A-D639AB9116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61752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" advClick="0" advTm="2000"/>
    </mc:Choice>
    <mc:Fallback>
      <p:transition advClick="0" advTm="2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F54BF-608F-4B4E-B52C-1823F6781A4C}" type="datetimeFigureOut">
              <a:rPr lang="en-GB" smtClean="0"/>
              <a:t>06/05/2024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58312-13C7-4536-913A-D639AB9116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51199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" advClick="0" advTm="2000"/>
    </mc:Choice>
    <mc:Fallback>
      <p:transition advClick="0" advTm="2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F54BF-608F-4B4E-B52C-1823F6781A4C}" type="datetimeFigureOut">
              <a:rPr lang="en-GB" smtClean="0"/>
              <a:t>06/05/2024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58312-13C7-4536-913A-D639AB9116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06010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" advClick="0" advTm="2000"/>
    </mc:Choice>
    <mc:Fallback>
      <p:transition advClick="0" advTm="2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F54BF-608F-4B4E-B52C-1823F6781A4C}" type="datetimeFigureOut">
              <a:rPr lang="en-GB" smtClean="0"/>
              <a:t>06/05/2024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58312-13C7-4536-913A-D639AB9116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78090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" advClick="0" advTm="2000"/>
    </mc:Choice>
    <mc:Fallback>
      <p:transition advClick="0" advTm="2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F54BF-608F-4B4E-B52C-1823F6781A4C}" type="datetimeFigureOut">
              <a:rPr lang="en-GB" smtClean="0"/>
              <a:t>06/05/2024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58312-13C7-4536-913A-D639AB9116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55067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" advClick="0" advTm="2000"/>
    </mc:Choice>
    <mc:Fallback>
      <p:transition advClick="0" advTm="2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F54BF-608F-4B4E-B52C-1823F6781A4C}" type="datetimeFigureOut">
              <a:rPr lang="en-GB" smtClean="0"/>
              <a:t>06/05/2024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58312-13C7-4536-913A-D639AB9116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9232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" advClick="0" advTm="2000"/>
    </mc:Choice>
    <mc:Fallback>
      <p:transition advClick="0" advTm="2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F54BF-608F-4B4E-B52C-1823F6781A4C}" type="datetimeFigureOut">
              <a:rPr lang="en-GB" smtClean="0"/>
              <a:t>06/05/2024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58312-13C7-4536-913A-D639AB9116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09406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" advClick="0" advTm="2000"/>
    </mc:Choice>
    <mc:Fallback>
      <p:transition advClick="0" advTm="2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/Relationships>
</file>

<file path=ppt/slideMasters/_rels/slideMaster4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3F54BF-608F-4B4E-B52C-1823F6781A4C}" type="datetimeFigureOut">
              <a:rPr lang="en-GB" smtClean="0"/>
              <a:t>06/05/2024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958312-13C7-4536-913A-D639AB9116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2435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4" r:id="rId12"/>
    <p:sldLayoutId id="2147483672" r:id="rId13"/>
  </p:sldLayoutIdLst>
  <mc:AlternateContent xmlns:mc="http://schemas.openxmlformats.org/markup-compatibility/2006">
    <mc:Choice xmlns:p14="http://schemas.microsoft.com/office/powerpoint/2010/main" Requires="p14">
      <p:transition p14:dur="20" advClick="0" advTm="2000"/>
    </mc:Choice>
    <mc:Fallback>
      <p:transition advClick="0" advTm="2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2400" y="420840"/>
            <a:ext cx="11318400" cy="50076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6800" y="1485001"/>
            <a:ext cx="11304000" cy="45221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32000" y="6356351"/>
            <a:ext cx="52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rgbClr val="00A2E5"/>
                </a:solidFill>
              </a:defRPr>
            </a:lvl1pPr>
          </a:lstStyle>
          <a:p>
            <a:fld id="{059651BE-731E-B34C-A453-ED3D6197227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204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8" r:id="rId3"/>
    <p:sldLayoutId id="2147483669" r:id="rId4"/>
    <p:sldLayoutId id="2147483687" r:id="rId5"/>
  </p:sldLayoutIdLst>
  <mc:AlternateContent xmlns:mc="http://schemas.openxmlformats.org/markup-compatibility/2006">
    <mc:Choice xmlns:p14="http://schemas.microsoft.com/office/powerpoint/2010/main" Requires="p14">
      <p:transition p14:dur="20" advClick="0" advTm="2000"/>
    </mc:Choice>
    <mc:Fallback>
      <p:transition advClick="0" advTm="2000"/>
    </mc:Fallback>
  </mc:AlternateContent>
  <p:txStyles>
    <p:titleStyle>
      <a:lvl1pPr algn="l" defTabSz="609585" rtl="0" eaLnBrk="1" latinLnBrk="0" hangingPunct="1">
        <a:spcBef>
          <a:spcPct val="0"/>
        </a:spcBef>
        <a:buNone/>
        <a:defRPr sz="3733" b="0" u="none" kern="1200">
          <a:solidFill>
            <a:srgbClr val="004685"/>
          </a:solidFill>
          <a:uFill>
            <a:solidFill>
              <a:srgbClr val="00A2E5"/>
            </a:solidFill>
          </a:u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004685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rgbClr val="004685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004685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133" kern="1200">
          <a:solidFill>
            <a:srgbClr val="004685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133" kern="1200">
          <a:solidFill>
            <a:srgbClr val="004685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2400" y="420840"/>
            <a:ext cx="11318400" cy="50076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6800" y="1485001"/>
            <a:ext cx="11304000" cy="45221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32000" y="6356351"/>
            <a:ext cx="52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rgbClr val="00A2E5"/>
                </a:solidFill>
              </a:defRPr>
            </a:lvl1pPr>
          </a:lstStyle>
          <a:p>
            <a:fld id="{059651BE-731E-B34C-A453-ED3D6197227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3864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</p:sldLayoutIdLst>
  <mc:AlternateContent xmlns:mc="http://schemas.openxmlformats.org/markup-compatibility/2006">
    <mc:Choice xmlns:p14="http://schemas.microsoft.com/office/powerpoint/2010/main" Requires="p14">
      <p:transition p14:dur="20" advClick="0" advTm="2000"/>
    </mc:Choice>
    <mc:Fallback>
      <p:transition advClick="0" advTm="2000"/>
    </mc:Fallback>
  </mc:AlternateContent>
  <p:txStyles>
    <p:titleStyle>
      <a:lvl1pPr algn="l" defTabSz="609585" rtl="0" eaLnBrk="1" latinLnBrk="0" hangingPunct="1">
        <a:spcBef>
          <a:spcPct val="0"/>
        </a:spcBef>
        <a:buNone/>
        <a:defRPr sz="3733" b="0" u="none" kern="1200">
          <a:solidFill>
            <a:srgbClr val="004685"/>
          </a:solidFill>
          <a:uFill>
            <a:solidFill>
              <a:srgbClr val="00A2E5"/>
            </a:solidFill>
          </a:u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004685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rgbClr val="004685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004685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133" kern="1200">
          <a:solidFill>
            <a:srgbClr val="004685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133" kern="1200">
          <a:solidFill>
            <a:srgbClr val="004685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2400" y="420840"/>
            <a:ext cx="11318400" cy="50076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6800" y="1485001"/>
            <a:ext cx="11304000" cy="45221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32000" y="6356351"/>
            <a:ext cx="52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rgbClr val="009760"/>
                </a:solidFill>
              </a:defRPr>
            </a:lvl1pPr>
          </a:lstStyle>
          <a:p>
            <a:fld id="{059651BE-731E-B34C-A453-ED3D6197227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669674"/>
      </p:ext>
    </p:extLst>
  </p:cSld>
  <p:clrMap bg1="lt1" tx1="dk1" bg2="lt2" tx2="dk2" accent1="accent1" accent2="accent2" accent3="accent3" accent4="accent4" accent5="accent5" accent6="accent6" hlink="hlink" folHlink="folHlink"/>
  <mc:AlternateContent xmlns:mc="http://schemas.openxmlformats.org/markup-compatibility/2006">
    <mc:Choice xmlns:p14="http://schemas.microsoft.com/office/powerpoint/2010/main" Requires="p14">
      <p:transition p14:dur="20" advClick="0" advTm="2000"/>
    </mc:Choice>
    <mc:Fallback>
      <p:transition advClick="0" advTm="2000"/>
    </mc:Fallback>
  </mc:AlternateContent>
  <p:txStyles>
    <p:titleStyle>
      <a:lvl1pPr algn="l" defTabSz="609585" rtl="0" eaLnBrk="1" latinLnBrk="0" hangingPunct="1">
        <a:spcBef>
          <a:spcPct val="0"/>
        </a:spcBef>
        <a:buNone/>
        <a:defRPr sz="3733" b="0" u="none" kern="1200">
          <a:solidFill>
            <a:srgbClr val="009760"/>
          </a:solidFill>
          <a:uFill>
            <a:solidFill>
              <a:srgbClr val="00A2E5"/>
            </a:solidFill>
          </a:u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Clr>
          <a:srgbClr val="009760"/>
        </a:buClr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Clr>
          <a:srgbClr val="009760"/>
        </a:buClr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Clr>
          <a:srgbClr val="009760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Clr>
          <a:srgbClr val="009760"/>
        </a:buClr>
        <a:buFont typeface="Arial"/>
        <a:buChar char="–"/>
        <a:defRPr sz="2133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Clr>
          <a:srgbClr val="009760"/>
        </a:buClr>
        <a:buFont typeface="Arial"/>
        <a:buChar char="»"/>
        <a:defRPr sz="2133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5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image" Target="cid:77b74ea9-b6ad-4d64-ac1a-c3ff1c4f5038@eurprd01.prod.exchangelabs.com" TargetMode="External"/><Relationship Id="rId5" Type="http://schemas.openxmlformats.org/officeDocument/2006/relationships/image" Target="../media/image37.png"/><Relationship Id="rId4" Type="http://schemas.openxmlformats.org/officeDocument/2006/relationships/image" Target="../media/image6.png"/><Relationship Id="rId9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cid:77b74ea9-b6ad-4d64-ac1a-c3ff1c4f5038@eurprd01.prod.exchangelabs.com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png"/><Relationship Id="rId7" Type="http://schemas.openxmlformats.org/officeDocument/2006/relationships/image" Target="cid:77b74ea9-b6ad-4d64-ac1a-c3ff1c4f5038@eurprd01.prod.exchangelabs.com" TargetMode="External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0.png"/><Relationship Id="rId11" Type="http://schemas.openxmlformats.org/officeDocument/2006/relationships/image" Target="../media/image14.png"/><Relationship Id="rId5" Type="http://schemas.openxmlformats.org/officeDocument/2006/relationships/image" Target="../media/image9.png"/><Relationship Id="rId10" Type="http://schemas.openxmlformats.org/officeDocument/2006/relationships/image" Target="../media/image13.png"/><Relationship Id="rId4" Type="http://schemas.openxmlformats.org/officeDocument/2006/relationships/image" Target="../media/image5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cid:77b74ea9-b6ad-4d64-ac1a-c3ff1c4f5038@eurprd01.prod.exchangelabs.com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cid:77b74ea9-b6ad-4d64-ac1a-c3ff1c4f5038@eurprd01.prod.exchangelabs.com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6.png"/><Relationship Id="rId5" Type="http://schemas.openxmlformats.org/officeDocument/2006/relationships/image" Target="cid:32bd0a9a-9728-4c8c-b8df-076692e43470@GBRP123.PROD.OUTLOOK.COM" TargetMode="External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441164" y="4083865"/>
            <a:ext cx="8770570" cy="794697"/>
          </a:xfrm>
          <a:prstGeom prst="rect">
            <a:avLst/>
          </a:prstGeom>
        </p:spPr>
        <p:txBody>
          <a:bodyPr lIns="91440" tIns="45720" rIns="91440" bIns="45720" anchor="t" anchorCtr="0">
            <a:no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800" b="0" u="none" kern="1200" spc="-20" baseline="0">
                <a:solidFill>
                  <a:schemeClr val="bg1"/>
                </a:solidFill>
                <a:uFill>
                  <a:solidFill>
                    <a:srgbClr val="00A2E5"/>
                  </a:solidFill>
                </a:u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100000"/>
              </a:lnSpc>
              <a:spcBef>
                <a:spcPts val="600"/>
              </a:spcBef>
            </a:pPr>
            <a:endParaRPr lang="en-GB" sz="1600" dirty="0">
              <a:solidFill>
                <a:srgbClr val="1B4C87"/>
              </a:solidFill>
              <a:cs typeface="Calibri Light"/>
            </a:endParaRPr>
          </a:p>
        </p:txBody>
      </p:sp>
      <p:pic>
        <p:nvPicPr>
          <p:cNvPr id="7" name="Picture 6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1514" y="5546882"/>
            <a:ext cx="897703" cy="589351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441164" y="2307809"/>
            <a:ext cx="8770570" cy="1965196"/>
          </a:xfrm>
          <a:prstGeom prst="rect">
            <a:avLst/>
          </a:prstGeom>
        </p:spPr>
        <p:txBody>
          <a:bodyPr lIns="91440" tIns="45720" rIns="91440" bIns="45720" anchor="t" anchorCtr="0">
            <a:no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800" b="0" u="none" kern="1200" spc="-20" baseline="0">
                <a:solidFill>
                  <a:schemeClr val="bg1"/>
                </a:solidFill>
                <a:uFill>
                  <a:solidFill>
                    <a:srgbClr val="00A2E5"/>
                  </a:solidFill>
                </a:u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600"/>
              </a:spcBef>
            </a:pPr>
            <a:endParaRPr lang="en-GB" sz="3600" dirty="0">
              <a:solidFill>
                <a:srgbClr val="1B4C87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E8C6C6F-4BC3-D14A-066E-CDA133593A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164" y="446122"/>
            <a:ext cx="4985777" cy="79469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78E4BB2-F7FC-4D30-CF16-36B86B85DEAE}"/>
              </a:ext>
            </a:extLst>
          </p:cNvPr>
          <p:cNvSpPr txBox="1"/>
          <p:nvPr/>
        </p:nvSpPr>
        <p:spPr>
          <a:xfrm>
            <a:off x="663879" y="2307809"/>
            <a:ext cx="836738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800" dirty="0">
                <a:solidFill>
                  <a:srgbClr val="002060"/>
                </a:solidFill>
              </a:rPr>
              <a:t>The Right Decision Service (RDS)</a:t>
            </a:r>
            <a:br>
              <a:rPr lang="en-IN" sz="4000" dirty="0"/>
            </a:br>
            <a:endParaRPr lang="en-IN" sz="4000" dirty="0"/>
          </a:p>
          <a:p>
            <a:r>
              <a:rPr lang="en-GB" sz="2800" dirty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Bringing evidence for decision-making to the fingertips of practitioners and citizens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22802521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" advClick="0" advTm="2000"/>
    </mc:Choice>
    <mc:Fallback>
      <p:transition advClick="0" advTm="2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FF67D9-204E-6721-5182-0E9A23C873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461FD-4346-16A6-6074-835297571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149" y="161314"/>
            <a:ext cx="11318400" cy="500761"/>
          </a:xfrm>
        </p:spPr>
        <p:txBody>
          <a:bodyPr/>
          <a:lstStyle/>
          <a:p>
            <a:r>
              <a:rPr lang="en-GB" sz="3200" b="1" dirty="0"/>
              <a:t>Personalised, shared decision-making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DD5C11B-28DF-6959-BA75-A65A93FF816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949610-7B11-E7A9-7803-D51EBED67EA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194" name="Picture 2" descr="1f15d8e7-bf78-4eb6-b218-03893191e5f1@GBRP123">
            <a:extLst>
              <a:ext uri="{FF2B5EF4-FFF2-40B4-BE49-F238E27FC236}">
                <a16:creationId xmlns:a16="http://schemas.microsoft.com/office/drawing/2014/main" id="{80A44EF3-1001-D215-C63F-AE8BDF874E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49" y="1215954"/>
            <a:ext cx="2720570" cy="543928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12084a58-863a-47bf-b8b6-feab70e27e7b@GBRP123">
            <a:extLst>
              <a:ext uri="{FF2B5EF4-FFF2-40B4-BE49-F238E27FC236}">
                <a16:creationId xmlns:a16="http://schemas.microsoft.com/office/drawing/2014/main" id="{70BEC513-ED1B-E8E0-E12A-E243957A32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4304" y="1215954"/>
            <a:ext cx="2699392" cy="543928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077B66E-5F62-404A-FDA1-6E4B0F675651}"/>
              </a:ext>
            </a:extLst>
          </p:cNvPr>
          <p:cNvSpPr txBox="1"/>
          <p:nvPr/>
        </p:nvSpPr>
        <p:spPr>
          <a:xfrm>
            <a:off x="1494261" y="3803516"/>
            <a:ext cx="1284051" cy="1352144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8197" name="Picture 5" descr="1cbe199d-7d3d-488f-bf27-bb52b491e2c1@GBRP123">
            <a:extLst>
              <a:ext uri="{FF2B5EF4-FFF2-40B4-BE49-F238E27FC236}">
                <a16:creationId xmlns:a16="http://schemas.microsoft.com/office/drawing/2014/main" id="{5F0B8246-D58A-2213-A157-E3F1566411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7702" y="1215954"/>
            <a:ext cx="2811463" cy="5515586"/>
          </a:xfrm>
          <a:prstGeom prst="rect">
            <a:avLst/>
          </a:prstGeom>
          <a:noFill/>
          <a:ln w="222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C2D633D-1CBC-E668-BE37-47A682AC98BF}"/>
              </a:ext>
            </a:extLst>
          </p:cNvPr>
          <p:cNvSpPr txBox="1"/>
          <p:nvPr/>
        </p:nvSpPr>
        <p:spPr>
          <a:xfrm>
            <a:off x="402835" y="708182"/>
            <a:ext cx="51892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Medicines management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A94D490-5F78-A696-A597-B6F864B6CF28}"/>
              </a:ext>
            </a:extLst>
          </p:cNvPr>
          <p:cNvGrpSpPr/>
          <p:nvPr/>
        </p:nvGrpSpPr>
        <p:grpSpPr>
          <a:xfrm>
            <a:off x="5876543" y="712183"/>
            <a:ext cx="5338483" cy="6031560"/>
            <a:chOff x="5946776" y="699980"/>
            <a:chExt cx="5338483" cy="6031560"/>
          </a:xfrm>
        </p:grpSpPr>
        <p:pic>
          <p:nvPicPr>
            <p:cNvPr id="8196" name="Picture 4" descr="a1635424-524e-46f8-8826-60ee7b988ba7@GBRP123">
              <a:extLst>
                <a:ext uri="{FF2B5EF4-FFF2-40B4-BE49-F238E27FC236}">
                  <a16:creationId xmlns:a16="http://schemas.microsoft.com/office/drawing/2014/main" id="{8386CC77-649D-2E36-CB64-7E199C8ED5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6776" y="1215956"/>
              <a:ext cx="2817846" cy="5515584"/>
            </a:xfrm>
            <a:prstGeom prst="rect">
              <a:avLst/>
            </a:prstGeom>
            <a:noFill/>
            <a:ln w="222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C33119F-3F5A-2711-5B3F-7A0AD73235C5}"/>
                </a:ext>
              </a:extLst>
            </p:cNvPr>
            <p:cNvSpPr txBox="1"/>
            <p:nvPr/>
          </p:nvSpPr>
          <p:spPr>
            <a:xfrm>
              <a:off x="6096000" y="699980"/>
              <a:ext cx="51892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b="1" dirty="0"/>
                <a:t>Wellbeing in dementia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9F6F9E28-7606-C595-9162-9CE9E0F8B77A}"/>
              </a:ext>
            </a:extLst>
          </p:cNvPr>
          <p:cNvSpPr txBox="1"/>
          <p:nvPr/>
        </p:nvSpPr>
        <p:spPr>
          <a:xfrm>
            <a:off x="5966691" y="2105891"/>
            <a:ext cx="1320800" cy="1697625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68383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" advClick="0" advTm="2000"/>
    </mc:Choice>
    <mc:Fallback>
      <p:transition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441164" y="4083865"/>
            <a:ext cx="8770570" cy="794697"/>
          </a:xfrm>
          <a:prstGeom prst="rect">
            <a:avLst/>
          </a:prstGeom>
        </p:spPr>
        <p:txBody>
          <a:bodyPr lIns="91440" tIns="45720" rIns="91440" bIns="45720" anchor="t" anchorCtr="0">
            <a:no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800" b="0" u="none" kern="1200" spc="-20" baseline="0">
                <a:solidFill>
                  <a:schemeClr val="bg1"/>
                </a:solidFill>
                <a:uFill>
                  <a:solidFill>
                    <a:srgbClr val="00A2E5"/>
                  </a:solidFill>
                </a:u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100000"/>
              </a:lnSpc>
              <a:spcBef>
                <a:spcPts val="600"/>
              </a:spcBef>
            </a:pPr>
            <a:endParaRPr lang="en-GB" sz="1600" dirty="0">
              <a:solidFill>
                <a:srgbClr val="1B4C87"/>
              </a:solidFill>
              <a:cs typeface="Calibri Light"/>
            </a:endParaRPr>
          </a:p>
        </p:txBody>
      </p:sp>
      <p:pic>
        <p:nvPicPr>
          <p:cNvPr id="7" name="Picture 6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1514" y="5546882"/>
            <a:ext cx="897703" cy="589351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441164" y="2307809"/>
            <a:ext cx="8770570" cy="1965196"/>
          </a:xfrm>
          <a:prstGeom prst="rect">
            <a:avLst/>
          </a:prstGeom>
        </p:spPr>
        <p:txBody>
          <a:bodyPr lIns="91440" tIns="45720" rIns="91440" bIns="45720" anchor="t" anchorCtr="0">
            <a:no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800" b="0" u="none" kern="1200" spc="-20" baseline="0">
                <a:solidFill>
                  <a:schemeClr val="bg1"/>
                </a:solidFill>
                <a:uFill>
                  <a:solidFill>
                    <a:srgbClr val="00A2E5"/>
                  </a:solidFill>
                </a:u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600"/>
              </a:spcBef>
            </a:pPr>
            <a:endParaRPr lang="en-GB" sz="3600" dirty="0">
              <a:solidFill>
                <a:srgbClr val="1B4C87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C32993-CCB9-36FF-C6CB-71AA0643B1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5364" y="299955"/>
            <a:ext cx="3929804" cy="6258089"/>
          </a:xfrm>
          <a:prstGeom prst="rect">
            <a:avLst/>
          </a:prstGeom>
          <a:ln w="22225">
            <a:solidFill>
              <a:schemeClr val="tx1">
                <a:lumMod val="50000"/>
              </a:schemeClr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4BD385A-21F8-7CA8-FFEA-0999464DF077}"/>
              </a:ext>
            </a:extLst>
          </p:cNvPr>
          <p:cNvSpPr txBox="1"/>
          <p:nvPr/>
        </p:nvSpPr>
        <p:spPr>
          <a:xfrm>
            <a:off x="5165124" y="1532238"/>
            <a:ext cx="392980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004685"/>
                </a:solidFill>
              </a:rPr>
              <a:t>Redesign of: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rgbClr val="004685"/>
                </a:solidFill>
              </a:rPr>
              <a:t>RDS Search and Browse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rgbClr val="004685"/>
                </a:solidFill>
              </a:rPr>
              <a:t>Archiving, Deep linking</a:t>
            </a:r>
          </a:p>
        </p:txBody>
      </p:sp>
    </p:spTree>
    <p:extLst>
      <p:ext uri="{BB962C8B-B14F-4D97-AF65-F5344CB8AC3E}">
        <p14:creationId xmlns:p14="http://schemas.microsoft.com/office/powerpoint/2010/main" val="36160118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" advClick="0" advTm="2000"/>
    </mc:Choice>
    <mc:Fallback>
      <p:transition advClick="0" advTm="2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F4052E8-BFF1-EB7C-6C9E-FC0650D20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Governance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551B454-7977-A3C6-D355-DBFFABA388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7148" y="2628675"/>
            <a:ext cx="3607545" cy="3564160"/>
          </a:xfrm>
          <a:prstGeom prst="rect">
            <a:avLst/>
          </a:prstGeom>
          <a:ln w="34925">
            <a:solidFill>
              <a:schemeClr val="accent1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1C2E007-D7BC-3EEB-88F3-EA884686C57C}"/>
              </a:ext>
            </a:extLst>
          </p:cNvPr>
          <p:cNvSpPr txBox="1"/>
          <p:nvPr/>
        </p:nvSpPr>
        <p:spPr>
          <a:xfrm>
            <a:off x="2953265" y="636373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DB2C9AD-DF95-8452-68D2-78CE68FFC08A}"/>
              </a:ext>
            </a:extLst>
          </p:cNvPr>
          <p:cNvSpPr txBox="1"/>
          <p:nvPr/>
        </p:nvSpPr>
        <p:spPr>
          <a:xfrm>
            <a:off x="597437" y="1055880"/>
            <a:ext cx="605828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GB" sz="2400" b="1" dirty="0">
                <a:solidFill>
                  <a:srgbClr val="004685"/>
                </a:solidFill>
              </a:rPr>
              <a:t>Updated Terms and Conditions of Use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4685"/>
                </a:solidFill>
              </a:rPr>
              <a:t>Makes responsibility of organisations delivering  their content via RDS  clear.</a:t>
            </a:r>
          </a:p>
          <a:p>
            <a:pPr marL="0" indent="0">
              <a:buNone/>
            </a:pPr>
            <a:endParaRPr lang="en-GB" sz="2400" b="1" dirty="0">
              <a:solidFill>
                <a:srgbClr val="004685"/>
              </a:solidFill>
            </a:endParaRPr>
          </a:p>
          <a:p>
            <a:r>
              <a:rPr lang="en-GB" sz="2400" b="1" dirty="0">
                <a:solidFill>
                  <a:srgbClr val="004685"/>
                </a:solidFill>
              </a:rPr>
              <a:t>Upgraded standard operating procedures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2060"/>
                </a:solidFill>
              </a:rPr>
              <a:t>Cover local governance, content development and review, testing and risk 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2060"/>
                </a:solidFill>
              </a:rPr>
              <a:t>Set out acceptance criteria for delivery of content via RDS.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2060"/>
                </a:solidFill>
              </a:rPr>
              <a:t>Implemented prospectively since September 2023 and retrospectively.</a:t>
            </a:r>
          </a:p>
          <a:p>
            <a:endParaRPr lang="en-GB" sz="1800" dirty="0"/>
          </a:p>
          <a:p>
            <a:endParaRPr lang="en-GB" sz="18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4B8ECAA-C487-54F4-D4B0-1C8ED2E2801B}"/>
              </a:ext>
            </a:extLst>
          </p:cNvPr>
          <p:cNvSpPr txBox="1"/>
          <p:nvPr/>
        </p:nvSpPr>
        <p:spPr>
          <a:xfrm>
            <a:off x="461513" y="213360"/>
            <a:ext cx="107449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chemeClr val="tx2"/>
                </a:solidFill>
              </a:rPr>
              <a:t>Governance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B354B82-57E5-EF51-A6D3-A0A03368D5B9}"/>
              </a:ext>
            </a:extLst>
          </p:cNvPr>
          <p:cNvSpPr txBox="1"/>
          <p:nvPr/>
        </p:nvSpPr>
        <p:spPr>
          <a:xfrm>
            <a:off x="6655725" y="1038874"/>
            <a:ext cx="515937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 err="1">
                <a:solidFill>
                  <a:schemeClr val="tx2"/>
                </a:solidFill>
              </a:rPr>
              <a:t>InnoScot</a:t>
            </a:r>
            <a:r>
              <a:rPr lang="en-GB" sz="2400" b="1" dirty="0">
                <a:solidFill>
                  <a:schemeClr val="tx2"/>
                </a:solidFill>
              </a:rPr>
              <a:t> Health as registered manufacturer for 10 RDS tools classified as low risk medical devices.</a:t>
            </a:r>
          </a:p>
        </p:txBody>
      </p:sp>
      <p:pic>
        <p:nvPicPr>
          <p:cNvPr id="4" name="Picture Placeholder 4">
            <a:extLst>
              <a:ext uri="{FF2B5EF4-FFF2-40B4-BE49-F238E27FC236}">
                <a16:creationId xmlns:a16="http://schemas.microsoft.com/office/drawing/2014/main" id="{B915392E-5E5B-F7D8-1A9E-BB785667DC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20" r="17120"/>
          <a:stretch>
            <a:fillRect/>
          </a:stretch>
        </p:blipFill>
        <p:spPr>
          <a:xfrm>
            <a:off x="10598584" y="649402"/>
            <a:ext cx="1131903" cy="109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4073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" advClick="0" advTm="2000"/>
    </mc:Choice>
    <mc:Fallback>
      <p:transition advClick="0" advTm="2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BBF18EF-91A2-0237-1EFE-A67277A536E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06197" y="480931"/>
            <a:ext cx="11318875" cy="501650"/>
          </a:xfrm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chemeClr val="tx2"/>
                </a:solidFill>
              </a:rPr>
              <a:t>Benefits of RDS to Value and Sustainability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41B85FF-BD91-DE04-15D4-54271BA3EA3A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642025" y="1887341"/>
            <a:ext cx="6067425" cy="4521200"/>
          </a:xfrm>
        </p:spPr>
        <p:txBody>
          <a:bodyPr/>
          <a:lstStyle/>
          <a:p>
            <a:r>
              <a:rPr lang="en-GB" dirty="0"/>
              <a:t>Reducing harm</a:t>
            </a:r>
          </a:p>
          <a:p>
            <a:r>
              <a:rPr lang="en-GB" dirty="0"/>
              <a:t>Reducing unwarranted variation</a:t>
            </a:r>
          </a:p>
          <a:p>
            <a:r>
              <a:rPr lang="en-GB" dirty="0"/>
              <a:t>Shared decision-making</a:t>
            </a:r>
          </a:p>
          <a:p>
            <a:r>
              <a:rPr lang="en-GB" dirty="0"/>
              <a:t>Personalised care</a:t>
            </a:r>
          </a:p>
          <a:p>
            <a:r>
              <a:rPr lang="en-GB" dirty="0"/>
              <a:t>Saving time</a:t>
            </a:r>
          </a:p>
          <a:p>
            <a:r>
              <a:rPr lang="en-GB" dirty="0"/>
              <a:t>Making best use of available resource</a:t>
            </a:r>
          </a:p>
        </p:txBody>
      </p:sp>
      <p:sp>
        <p:nvSpPr>
          <p:cNvPr id="2" name="AutoShape 2" descr="3. Realistic Medicine and Value Based Health &amp; Care - Delivering value  based health and care: a vision for Scotland - gov.scot"/>
          <p:cNvSpPr>
            <a:spLocks noChangeAspect="1" noChangeArrowheads="1"/>
          </p:cNvSpPr>
          <p:nvPr/>
        </p:nvSpPr>
        <p:spPr bwMode="auto">
          <a:xfrm>
            <a:off x="11016109" y="3741540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3989" y="1735017"/>
            <a:ext cx="4888521" cy="4255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7900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" advClick="0" advTm="2000"/>
    </mc:Choice>
    <mc:Fallback>
      <p:transition advClick="0" advTm="2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4C0927-474C-D092-38D9-311C04EA3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Adoption of the Right Decision Service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EBDD50-32C8-62E8-3494-52337A6E06CE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0" indent="0">
              <a:lnSpc>
                <a:spcPct val="107000"/>
              </a:lnSpc>
              <a:buNone/>
            </a:pPr>
            <a:r>
              <a:rPr lang="en-GB" sz="2400" b="1" dirty="0">
                <a:ea typeface="Times New Roman" panose="02020603050405020304" pitchFamily="18" charset="0"/>
              </a:rPr>
              <a:t>Adoption at scale</a:t>
            </a:r>
          </a:p>
          <a:p>
            <a:pPr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2400" dirty="0">
                <a:ea typeface="Times New Roman" panose="02020603050405020304" pitchFamily="18" charset="0"/>
              </a:rPr>
              <a:t>Between 1 January and 31 December 2023:</a:t>
            </a:r>
          </a:p>
          <a:p>
            <a:pPr lvl="1">
              <a:lnSpc>
                <a:spcPct val="107000"/>
              </a:lnSpc>
            </a:pPr>
            <a:r>
              <a:rPr lang="en-GB" sz="2000" dirty="0">
                <a:ea typeface="Times New Roman" panose="02020603050405020304" pitchFamily="18" charset="0"/>
              </a:rPr>
              <a:t>1,777,077 unique users</a:t>
            </a:r>
          </a:p>
          <a:p>
            <a:pPr lvl="1">
              <a:lnSpc>
                <a:spcPct val="107000"/>
              </a:lnSpc>
            </a:pPr>
            <a:r>
              <a:rPr lang="en-GB" sz="2000" dirty="0">
                <a:ea typeface="Times New Roman" panose="02020603050405020304" pitchFamily="18" charset="0"/>
              </a:rPr>
              <a:t>10.4 million page views. </a:t>
            </a:r>
            <a:endParaRPr lang="en-GB" sz="3200" dirty="0"/>
          </a:p>
          <a:p>
            <a:pPr>
              <a:lnSpc>
                <a:spcPct val="107000"/>
              </a:lnSpc>
            </a:pPr>
            <a:r>
              <a:rPr lang="en-GB" sz="2400" dirty="0">
                <a:ea typeface="Times New Roman" panose="02020603050405020304" pitchFamily="18" charset="0"/>
              </a:rPr>
              <a:t>Over 180 web and mobile decision support toolkits delivered through RDS</a:t>
            </a:r>
          </a:p>
          <a:p>
            <a:pPr>
              <a:lnSpc>
                <a:spcPct val="107000"/>
              </a:lnSpc>
            </a:pPr>
            <a:r>
              <a:rPr lang="en-GB" sz="2400" dirty="0">
                <a:ea typeface="Times New Roman" panose="02020603050405020304" pitchFamily="18" charset="0"/>
              </a:rPr>
              <a:t>37 organisations and programmes delivering content through RDS.</a:t>
            </a:r>
          </a:p>
          <a:p>
            <a:pPr marL="0" indent="0">
              <a:lnSpc>
                <a:spcPct val="107000"/>
              </a:lnSpc>
              <a:buNone/>
            </a:pPr>
            <a:endParaRPr lang="en-GB" sz="2000" dirty="0">
              <a:ea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buNone/>
            </a:pPr>
            <a:endParaRPr lang="en-GB" sz="2000" dirty="0">
              <a:ea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buNone/>
            </a:pPr>
            <a:endParaRPr lang="en-GB" sz="2133" dirty="0">
              <a:solidFill>
                <a:srgbClr val="000000"/>
              </a:solidFill>
              <a:ea typeface="Times New Roman" panose="02020603050405020304" pitchFamily="18" charset="0"/>
            </a:endParaRPr>
          </a:p>
        </p:txBody>
      </p:sp>
      <p:graphicFrame>
        <p:nvGraphicFramePr>
          <p:cNvPr id="5" name="Picture Placeholder 4">
            <a:extLst>
              <a:ext uri="{FF2B5EF4-FFF2-40B4-BE49-F238E27FC236}">
                <a16:creationId xmlns:a16="http://schemas.microsoft.com/office/drawing/2014/main" id="{40FCBE93-515C-41CE-9B29-27E4424CE604}"/>
              </a:ext>
            </a:extLst>
          </p:cNvPr>
          <p:cNvGraphicFramePr>
            <a:graphicFrameLocks noGrp="1"/>
          </p:cNvGraphicFramePr>
          <p:nvPr>
            <p:ph type="pic" sz="quarter" idx="11"/>
          </p:nvPr>
        </p:nvGraphicFramePr>
        <p:xfrm>
          <a:off x="6985000" y="1689100"/>
          <a:ext cx="4770438" cy="452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117503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" advClick="0" advTm="2000"/>
    </mc:Choice>
    <mc:Fallback>
      <p:transition advClick="0" advTm="2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2B5115C-7766-BAF0-146B-FF1123B57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800" y="292632"/>
            <a:ext cx="11318400" cy="500761"/>
          </a:xfrm>
        </p:spPr>
        <p:txBody>
          <a:bodyPr/>
          <a:lstStyle/>
          <a:p>
            <a:r>
              <a:rPr lang="en-GB" sz="3600" dirty="0"/>
              <a:t>Impact –  </a:t>
            </a:r>
            <a:r>
              <a:rPr lang="en-GB" sz="3600"/>
              <a:t>February 2024</a:t>
            </a:r>
            <a:endParaRPr lang="en-GB" sz="36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7876DF2-5EEE-2F1D-5D89-6EE3ADEEB476}"/>
              </a:ext>
            </a:extLst>
          </p:cNvPr>
          <p:cNvSpPr txBox="1"/>
          <p:nvPr/>
        </p:nvSpPr>
        <p:spPr>
          <a:xfrm>
            <a:off x="5920932" y="1280984"/>
            <a:ext cx="6271068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tx2"/>
                </a:solidFill>
              </a:rPr>
              <a:t>Service delivery</a:t>
            </a:r>
          </a:p>
          <a:p>
            <a:endParaRPr lang="en-GB" sz="2800" dirty="0"/>
          </a:p>
          <a:p>
            <a:r>
              <a:rPr lang="en-GB" sz="2800" b="1" dirty="0"/>
              <a:t>Saving time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High impact: 65%  Some impact: 25%</a:t>
            </a:r>
          </a:p>
          <a:p>
            <a:endParaRPr lang="en-GB" sz="2800" dirty="0"/>
          </a:p>
          <a:p>
            <a:r>
              <a:rPr lang="en-GB" sz="2800" b="1" dirty="0"/>
              <a:t>Devolving decision-making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High impact:  60%  Some impact: 25%</a:t>
            </a:r>
          </a:p>
          <a:p>
            <a:endParaRPr lang="en-GB" sz="2800" dirty="0"/>
          </a:p>
          <a:p>
            <a:r>
              <a:rPr lang="en-GB" sz="2800" b="1" dirty="0"/>
              <a:t>Workforce knowledge and skills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High impact: 66%   Some impact: 26%</a:t>
            </a:r>
          </a:p>
          <a:p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605EBB5-200E-61C4-6882-5B650C077443}"/>
              </a:ext>
            </a:extLst>
          </p:cNvPr>
          <p:cNvSpPr txBox="1"/>
          <p:nvPr/>
        </p:nvSpPr>
        <p:spPr>
          <a:xfrm>
            <a:off x="53742" y="1280984"/>
            <a:ext cx="5867190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tx2"/>
                </a:solidFill>
              </a:rPr>
              <a:t>Direct delivery of care</a:t>
            </a:r>
          </a:p>
          <a:p>
            <a:endParaRPr lang="en-GB" sz="2800" dirty="0">
              <a:solidFill>
                <a:schemeClr val="tx2"/>
              </a:solidFill>
            </a:endParaRPr>
          </a:p>
          <a:p>
            <a:r>
              <a:rPr lang="en-GB" sz="2800" b="1" dirty="0"/>
              <a:t>Clinical decision-making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/>
              <a:t>High impact: 55%  Some impact: 32%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/>
          </a:p>
          <a:p>
            <a:r>
              <a:rPr lang="en-GB" sz="2800" b="1" dirty="0"/>
              <a:t>Reducing variation in practice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/>
              <a:t>High impact:  65%  Some impact: 26%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/>
          </a:p>
          <a:p>
            <a:r>
              <a:rPr lang="en-GB" sz="2800" b="1" dirty="0"/>
              <a:t>Improving patient safety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/>
              <a:t>High impact: 59%   Some impact: 26%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76743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" advClick="0" advTm="2000"/>
    </mc:Choice>
    <mc:Fallback>
      <p:transition advClick="0" advTm="2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FE0143-F027-684E-A6DC-4DA2DA660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800" y="280537"/>
            <a:ext cx="11318400" cy="500761"/>
          </a:xfrm>
        </p:spPr>
        <p:txBody>
          <a:bodyPr/>
          <a:lstStyle/>
          <a:p>
            <a:r>
              <a:rPr lang="en-GB" sz="4000" dirty="0"/>
              <a:t>Web and mobile access   </a:t>
            </a:r>
            <a:r>
              <a:rPr lang="en-GB" sz="3200" dirty="0"/>
              <a:t>https://rightdecisions.scot.nhs.uk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82D8520-29A1-D2F8-0B13-24F87D800AAE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079" y="1575073"/>
            <a:ext cx="4855333" cy="339066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009" y="1575073"/>
            <a:ext cx="4771403" cy="3390667"/>
          </a:xfrm>
          <a:prstGeom prst="rect">
            <a:avLst/>
          </a:prstGeom>
        </p:spPr>
      </p:pic>
      <p:pic>
        <p:nvPicPr>
          <p:cNvPr id="5" name="Picture 4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82F9610C-7AA8-FF52-B3A4-A47533674926}"/>
              </a:ext>
            </a:extLst>
          </p:cNvPr>
          <p:cNvPicPr>
            <a:picLocks noChangeAspect="1"/>
          </p:cNvPicPr>
          <p:nvPr/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834" y="1575073"/>
            <a:ext cx="1841369" cy="359081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EB3E05A-3439-A462-065E-0C149DCB436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36231" y="1254537"/>
            <a:ext cx="1912206" cy="182802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8B9CBD0-0D61-FD6E-BCC2-FD28AE5B88C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44005" y="2997723"/>
            <a:ext cx="1584615" cy="170393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1D5DF80-6610-8D1F-61D4-2C32440E5E2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58871" y="4825751"/>
            <a:ext cx="1584614" cy="182802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A9AE809-AA92-2354-BB9B-4009E56BAE5C}"/>
              </a:ext>
            </a:extLst>
          </p:cNvPr>
          <p:cNvSpPr txBox="1"/>
          <p:nvPr/>
        </p:nvSpPr>
        <p:spPr>
          <a:xfrm>
            <a:off x="436800" y="5736921"/>
            <a:ext cx="82061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Contact: </a:t>
            </a:r>
            <a:r>
              <a:rPr lang="en-GB" sz="2800" dirty="0" err="1"/>
              <a:t>his.decisionsupport@nhs.scot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8179617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" advClick="0" advTm="2000"/>
    </mc:Choice>
    <mc:Fallback>
      <p:transition advClick="0" advTm="20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441164" y="4083865"/>
            <a:ext cx="8770570" cy="794697"/>
          </a:xfrm>
          <a:prstGeom prst="rect">
            <a:avLst/>
          </a:prstGeom>
        </p:spPr>
        <p:txBody>
          <a:bodyPr lIns="91440" tIns="45720" rIns="91440" bIns="45720" anchor="t" anchorCtr="0">
            <a:no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800" b="0" u="none" kern="1200" spc="-20" baseline="0">
                <a:solidFill>
                  <a:schemeClr val="bg1"/>
                </a:solidFill>
                <a:uFill>
                  <a:solidFill>
                    <a:srgbClr val="00A2E5"/>
                  </a:solidFill>
                </a:u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100000"/>
              </a:lnSpc>
              <a:spcBef>
                <a:spcPts val="600"/>
              </a:spcBef>
            </a:pPr>
            <a:endParaRPr lang="en-GB" sz="1600" dirty="0">
              <a:solidFill>
                <a:srgbClr val="1B4C87"/>
              </a:solidFill>
              <a:cs typeface="Calibri Light"/>
            </a:endParaRPr>
          </a:p>
        </p:txBody>
      </p:sp>
      <p:pic>
        <p:nvPicPr>
          <p:cNvPr id="7" name="Picture 6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1514" y="5546882"/>
            <a:ext cx="897703" cy="589351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441164" y="2307809"/>
            <a:ext cx="8770570" cy="1965196"/>
          </a:xfrm>
          <a:prstGeom prst="rect">
            <a:avLst/>
          </a:prstGeom>
        </p:spPr>
        <p:txBody>
          <a:bodyPr lIns="91440" tIns="45720" rIns="91440" bIns="45720" anchor="t" anchorCtr="0">
            <a:no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800" b="0" u="none" kern="1200" spc="-20" baseline="0">
                <a:solidFill>
                  <a:schemeClr val="bg1"/>
                </a:solidFill>
                <a:uFill>
                  <a:solidFill>
                    <a:srgbClr val="00A2E5"/>
                  </a:solidFill>
                </a:u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600"/>
              </a:spcBef>
            </a:pPr>
            <a:endParaRPr lang="en-GB" sz="3600" dirty="0">
              <a:solidFill>
                <a:srgbClr val="1B4C87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E8C6C6F-4BC3-D14A-066E-CDA133593A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164" y="446122"/>
            <a:ext cx="4985777" cy="79469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78E4BB2-F7FC-4D30-CF16-36B86B85DEAE}"/>
              </a:ext>
            </a:extLst>
          </p:cNvPr>
          <p:cNvSpPr txBox="1"/>
          <p:nvPr/>
        </p:nvSpPr>
        <p:spPr>
          <a:xfrm>
            <a:off x="663879" y="2307809"/>
            <a:ext cx="836738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800" dirty="0">
                <a:solidFill>
                  <a:srgbClr val="002060"/>
                </a:solidFill>
              </a:rPr>
              <a:t>The Right Decision Service (RDS)</a:t>
            </a:r>
            <a:br>
              <a:rPr lang="en-IN" sz="4000" dirty="0"/>
            </a:br>
            <a:endParaRPr lang="en-IN" sz="4000" dirty="0"/>
          </a:p>
          <a:p>
            <a:r>
              <a:rPr lang="en-GB" sz="2800" dirty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Bringing evidence for decision-making to the fingertips of practitioners and citizens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37897246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" advClick="0" advTm="2000"/>
    </mc:Choice>
    <mc:Fallback>
      <p:transition advClick="0" advTm="2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What is the Right Decision Service?</a:t>
            </a:r>
            <a:endParaRPr lang="en-GB" sz="3200" dirty="0"/>
          </a:p>
        </p:txBody>
      </p:sp>
      <p:sp>
        <p:nvSpPr>
          <p:cNvPr id="26" name="Rectangle 25"/>
          <p:cNvSpPr/>
          <p:nvPr/>
        </p:nvSpPr>
        <p:spPr>
          <a:xfrm>
            <a:off x="285269" y="1594496"/>
            <a:ext cx="6992861" cy="55335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2800" dirty="0">
                <a:ea typeface="Calibri" panose="020F0502020204030204" pitchFamily="34" charset="0"/>
                <a:cs typeface="Calibri" panose="020F0502020204030204" pitchFamily="34" charset="0"/>
              </a:rPr>
              <a:t>A Once for Scotland platform for digital tools that puts evidence in the hands </a:t>
            </a:r>
            <a:r>
              <a:rPr lang="en-GB" sz="2800" dirty="0">
                <a:ea typeface="Calibri" panose="020F0502020204030204" pitchFamily="34" charset="0"/>
                <a:cs typeface="Times New Roman" panose="02020603050405020304" pitchFamily="18" charset="0"/>
              </a:rPr>
              <a:t>of staff and citizens through day-to-day technology -  web and mobile apps, and embedding in electronic care systems.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en-GB" sz="28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2800" dirty="0">
                <a:ea typeface="Calibri" panose="020F0502020204030204" pitchFamily="34" charset="0"/>
                <a:cs typeface="Calibri" panose="020F0502020204030204" pitchFamily="34" charset="0"/>
              </a:rPr>
              <a:t>In this way, the Right Decision Service enables people to make safe, personalised decisions quickly, ‘on the go,’ based on validated evidence.</a:t>
            </a:r>
          </a:p>
          <a:p>
            <a:pPr marL="457189" lvl="0" indent="-457189" defTabSz="609585">
              <a:spcBef>
                <a:spcPts val="1200"/>
              </a:spcBef>
              <a:spcAft>
                <a:spcPts val="600"/>
              </a:spcAft>
              <a:buClr>
                <a:srgbClr val="009FE2"/>
              </a:buClr>
              <a:buFont typeface="Arial"/>
              <a:buChar char="•"/>
            </a:pPr>
            <a:endParaRPr lang="en-GB" sz="2400" dirty="0">
              <a:solidFill>
                <a:srgbClr val="004685"/>
              </a:solidFill>
            </a:endParaRPr>
          </a:p>
        </p:txBody>
      </p:sp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id="{582D8520-29A1-D2F8-0B13-24F87D800AAE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5970" y="1016991"/>
            <a:ext cx="4170761" cy="287419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E4B8A93-DD73-0C44-1D4F-3641722324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5969" y="1016991"/>
            <a:ext cx="4170761" cy="2874199"/>
          </a:xfrm>
          <a:prstGeom prst="rect">
            <a:avLst/>
          </a:prstGeom>
        </p:spPr>
      </p:pic>
      <p:pic>
        <p:nvPicPr>
          <p:cNvPr id="6" name="Picture 5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2097BF55-BC9F-FF3C-F7AC-4E6CADA7D622}"/>
              </a:ext>
            </a:extLst>
          </p:cNvPr>
          <p:cNvPicPr>
            <a:picLocks noChangeAspect="1"/>
          </p:cNvPicPr>
          <p:nvPr/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0544">
            <a:off x="9416626" y="2046902"/>
            <a:ext cx="2011044" cy="413016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5906306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" advClick="0" advTm="2000"/>
    </mc:Choice>
    <mc:Fallback>
      <p:transition advClick="0" advTm="2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13AF31-F552-6059-D238-E66C3CB14D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4EE8420-46AB-8340-DE13-5F226FA53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Guidelines and pathways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F33A53-B9E2-915D-84FA-F48B1C31D26D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52346" y="1318398"/>
            <a:ext cx="7807200" cy="4521200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chemeClr val="tx2"/>
                </a:solidFill>
              </a:rPr>
              <a:t>Design principles</a:t>
            </a:r>
          </a:p>
          <a:p>
            <a:r>
              <a:rPr lang="en-GB" dirty="0">
                <a:solidFill>
                  <a:schemeClr val="tx2"/>
                </a:solidFill>
              </a:rPr>
              <a:t>Single point of access.</a:t>
            </a:r>
          </a:p>
          <a:p>
            <a:r>
              <a:rPr lang="en-GB" dirty="0">
                <a:solidFill>
                  <a:schemeClr val="tx2"/>
                </a:solidFill>
              </a:rPr>
              <a:t>C</a:t>
            </a:r>
            <a:r>
              <a:rPr lang="en-GB" b="0" i="0" dirty="0">
                <a:solidFill>
                  <a:schemeClr val="tx2"/>
                </a:solidFill>
                <a:effectLst/>
              </a:rPr>
              <a:t>urrent, trustworthy evidence delivered quickly and succinctly at the point-of-care. </a:t>
            </a:r>
          </a:p>
          <a:p>
            <a:r>
              <a:rPr lang="en-GB" dirty="0">
                <a:solidFill>
                  <a:schemeClr val="tx2"/>
                </a:solidFill>
              </a:rPr>
              <a:t>S</a:t>
            </a:r>
            <a:r>
              <a:rPr lang="en-GB" b="0" i="0" dirty="0">
                <a:solidFill>
                  <a:schemeClr val="tx2"/>
                </a:solidFill>
                <a:effectLst/>
              </a:rPr>
              <a:t>imple presentation</a:t>
            </a:r>
          </a:p>
          <a:p>
            <a:r>
              <a:rPr lang="en-GB" dirty="0">
                <a:solidFill>
                  <a:schemeClr val="tx2"/>
                </a:solidFill>
              </a:rPr>
              <a:t>T</a:t>
            </a:r>
            <a:r>
              <a:rPr lang="en-GB" b="0" i="0" dirty="0">
                <a:solidFill>
                  <a:schemeClr val="tx2"/>
                </a:solidFill>
                <a:effectLst/>
              </a:rPr>
              <a:t>ransparency around evidence quality</a:t>
            </a:r>
          </a:p>
          <a:p>
            <a:r>
              <a:rPr lang="en-GB" dirty="0">
                <a:solidFill>
                  <a:schemeClr val="tx2"/>
                </a:solidFill>
              </a:rPr>
              <a:t>Ability </a:t>
            </a:r>
            <a:r>
              <a:rPr lang="en-GB" b="0" i="0" dirty="0">
                <a:solidFill>
                  <a:schemeClr val="tx2"/>
                </a:solidFill>
                <a:effectLst/>
              </a:rPr>
              <a:t>to delve deeper to see further detail.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BA1FADA-CC1E-A44A-AB8C-ACC4F49125C7}"/>
              </a:ext>
            </a:extLst>
          </p:cNvPr>
          <p:cNvSpPr txBox="1"/>
          <p:nvPr/>
        </p:nvSpPr>
        <p:spPr>
          <a:xfrm>
            <a:off x="8159546" y="1470454"/>
            <a:ext cx="3507114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GB" sz="2800" dirty="0">
                <a:solidFill>
                  <a:srgbClr val="FF0000"/>
                </a:solidFill>
              </a:rPr>
              <a:t>Benefits:</a:t>
            </a:r>
          </a:p>
          <a:p>
            <a:pPr marL="0" indent="0">
              <a:buNone/>
            </a:pPr>
            <a:endParaRPr lang="en-GB" sz="2800" dirty="0">
              <a:solidFill>
                <a:srgbClr val="FF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FF0000"/>
                </a:solidFill>
              </a:rPr>
              <a:t>Save practitioner time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FF0000"/>
                </a:solidFill>
              </a:rPr>
              <a:t>Consistent, safe evidence-informed practice.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81764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" advClick="0" advTm="2000"/>
    </mc:Choice>
    <mc:Fallback>
      <p:transition advClick="0" advTm="2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FE0143-F027-684E-A6DC-4DA2DA660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493" y="420840"/>
            <a:ext cx="11318400" cy="500761"/>
          </a:xfrm>
        </p:spPr>
        <p:txBody>
          <a:bodyPr/>
          <a:lstStyle/>
          <a:p>
            <a:r>
              <a:rPr lang="en-GB" dirty="0"/>
              <a:t>Guidelines and pathways - examples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92CACFB-0F2D-EFD4-D1D5-143A3C762B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8420" y="2847186"/>
            <a:ext cx="2725335" cy="3468492"/>
          </a:xfrm>
          <a:prstGeom prst="rect">
            <a:avLst/>
          </a:prstGeom>
        </p:spPr>
      </p:pic>
      <p:pic>
        <p:nvPicPr>
          <p:cNvPr id="3" name="Content Placeholder 5">
            <a:extLst>
              <a:ext uri="{FF2B5EF4-FFF2-40B4-BE49-F238E27FC236}">
                <a16:creationId xmlns:a16="http://schemas.microsoft.com/office/drawing/2014/main" id="{3249B10D-BD28-CA63-332F-596859F626FD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02" y="1528104"/>
            <a:ext cx="3918996" cy="301823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7BD0855-2E04-DD18-C8F0-CC64B47723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075" y="1543860"/>
            <a:ext cx="3867325" cy="3018235"/>
          </a:xfrm>
          <a:prstGeom prst="rect">
            <a:avLst/>
          </a:prstGeom>
        </p:spPr>
      </p:pic>
      <p:pic>
        <p:nvPicPr>
          <p:cNvPr id="5" name="Picture 4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F99A1ADC-08A5-B280-2D1B-942AAAA3786E}"/>
              </a:ext>
            </a:extLst>
          </p:cNvPr>
          <p:cNvPicPr>
            <a:picLocks noChangeAspect="1"/>
          </p:cNvPicPr>
          <p:nvPr/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471" y="2655518"/>
            <a:ext cx="1769146" cy="368803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C8A78FCA-CE88-9E58-E896-40B4D0971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245" y="2655518"/>
            <a:ext cx="1717315" cy="3582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C99E009B-E673-0908-FFCD-F006BFB210B5}"/>
              </a:ext>
            </a:extLst>
          </p:cNvPr>
          <p:cNvPicPr>
            <a:picLocks noChangeAspect="1"/>
          </p:cNvPicPr>
          <p:nvPr/>
        </p:nvPicPr>
        <p:blipFill>
          <a:blip r:embed="rId9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827" y="2632478"/>
            <a:ext cx="1769146" cy="37490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439F7508-3961-61CC-FD05-6306FCBE75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8297" y="2721649"/>
            <a:ext cx="1726203" cy="3552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Content Placeholder 5">
            <a:extLst>
              <a:ext uri="{FF2B5EF4-FFF2-40B4-BE49-F238E27FC236}">
                <a16:creationId xmlns:a16="http://schemas.microsoft.com/office/drawing/2014/main" id="{91DD6AE4-EA21-FBAA-79AB-B7B676A9A7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768" y="1563197"/>
            <a:ext cx="3918996" cy="301823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4E385C5-6DEF-C8C0-B434-CA74953D923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076768" y="1563196"/>
            <a:ext cx="3802635" cy="3018235"/>
          </a:xfrm>
          <a:prstGeom prst="rect">
            <a:avLst/>
          </a:prstGeom>
        </p:spPr>
      </p:pic>
      <p:pic>
        <p:nvPicPr>
          <p:cNvPr id="10" name="Picture 9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2CD09C29-6B71-C3AD-34F3-6D176BA01918}"/>
              </a:ext>
            </a:extLst>
          </p:cNvPr>
          <p:cNvPicPr>
            <a:picLocks noChangeAspect="1"/>
          </p:cNvPicPr>
          <p:nvPr/>
        </p:nvPicPr>
        <p:blipFill>
          <a:blip r:embed="rId9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456" y="2756097"/>
            <a:ext cx="1769146" cy="37490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3" name="Picture 5">
            <a:extLst>
              <a:ext uri="{FF2B5EF4-FFF2-40B4-BE49-F238E27FC236}">
                <a16:creationId xmlns:a16="http://schemas.microsoft.com/office/drawing/2014/main" id="{EDA6A32E-6374-0903-A2A5-9DFF21CDF0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0112" y="2817088"/>
            <a:ext cx="1769146" cy="3688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F5ED85F-2DB7-87C9-37BE-4B513EA776E4}"/>
              </a:ext>
            </a:extLst>
          </p:cNvPr>
          <p:cNvSpPr txBox="1"/>
          <p:nvPr/>
        </p:nvSpPr>
        <p:spPr>
          <a:xfrm>
            <a:off x="9321173" y="1528104"/>
            <a:ext cx="2549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Referral management pathways</a:t>
            </a:r>
          </a:p>
        </p:txBody>
      </p:sp>
    </p:spTree>
    <p:extLst>
      <p:ext uri="{BB962C8B-B14F-4D97-AF65-F5344CB8AC3E}">
        <p14:creationId xmlns:p14="http://schemas.microsoft.com/office/powerpoint/2010/main" val="32006522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" advClick="0" advTm="2000"/>
    </mc:Choice>
    <mc:Fallback>
      <p:transition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308AA1B5-FFF1-BAA5-CA0C-39BBF26AA282}"/>
              </a:ext>
            </a:extLst>
          </p:cNvPr>
          <p:cNvSpPr txBox="1"/>
          <p:nvPr/>
        </p:nvSpPr>
        <p:spPr>
          <a:xfrm>
            <a:off x="395416" y="121297"/>
            <a:ext cx="8748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tx2"/>
                </a:solidFill>
              </a:rPr>
              <a:t>Supporting all professional groups</a:t>
            </a:r>
          </a:p>
        </p:txBody>
      </p:sp>
      <p:pic>
        <p:nvPicPr>
          <p:cNvPr id="2" name="Content Placeholder 5">
            <a:extLst>
              <a:ext uri="{FF2B5EF4-FFF2-40B4-BE49-F238E27FC236}">
                <a16:creationId xmlns:a16="http://schemas.microsoft.com/office/drawing/2014/main" id="{B1D5BDF9-80B1-C6BD-7684-12E7EB5103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924" y="853233"/>
            <a:ext cx="3918996" cy="301823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E53C725-05F1-3045-D55A-91031FFDEA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924" y="911237"/>
            <a:ext cx="3871381" cy="2902226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4707AACA-D4CB-B2EB-E9DD-B0E4BB6CC4BF}"/>
              </a:ext>
            </a:extLst>
          </p:cNvPr>
          <p:cNvGrpSpPr/>
          <p:nvPr/>
        </p:nvGrpSpPr>
        <p:grpSpPr>
          <a:xfrm>
            <a:off x="407653" y="3194473"/>
            <a:ext cx="3931234" cy="3060593"/>
            <a:chOff x="407653" y="3194473"/>
            <a:chExt cx="3931234" cy="3060593"/>
          </a:xfrm>
        </p:grpSpPr>
        <p:pic>
          <p:nvPicPr>
            <p:cNvPr id="3" name="Content Placeholder 5">
              <a:extLst>
                <a:ext uri="{FF2B5EF4-FFF2-40B4-BE49-F238E27FC236}">
                  <a16:creationId xmlns:a16="http://schemas.microsoft.com/office/drawing/2014/main" id="{BCAA5DA3-13E2-8CDE-6854-0BBDD4D1119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891" y="3236831"/>
              <a:ext cx="3918996" cy="3018235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292929"/>
              </a:solidFill>
              <a:miter lim="800000"/>
            </a:ln>
            <a:effectLst>
              <a:reflection blurRad="12700" stA="28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>
              <a:bevelT h="38100"/>
              <a:contourClr>
                <a:srgbClr val="C0C0C0"/>
              </a:contourClr>
            </a:sp3d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62C53EE-B632-BD88-638C-4A0EA6DFE6F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07653" y="3194473"/>
              <a:ext cx="3895189" cy="2917070"/>
            </a:xfrm>
            <a:prstGeom prst="rect">
              <a:avLst/>
            </a:prstGeom>
          </p:spPr>
        </p:pic>
      </p:grpSp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E90DC126-EBD8-438A-7EFD-A69C4ADC91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3041" y="853234"/>
            <a:ext cx="3918996" cy="301823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B6DED1A-1690-F430-813A-7C58B19952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5571" y="853233"/>
            <a:ext cx="3876466" cy="2882404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0DA383BA-B407-B1AC-DE41-63CEFAC77C83}"/>
              </a:ext>
            </a:extLst>
          </p:cNvPr>
          <p:cNvGrpSpPr/>
          <p:nvPr/>
        </p:nvGrpSpPr>
        <p:grpSpPr>
          <a:xfrm>
            <a:off x="4937129" y="3078939"/>
            <a:ext cx="3918996" cy="3018235"/>
            <a:chOff x="4937129" y="3078939"/>
            <a:chExt cx="3918996" cy="3018235"/>
          </a:xfrm>
        </p:grpSpPr>
        <p:pic>
          <p:nvPicPr>
            <p:cNvPr id="4" name="Content Placeholder 5">
              <a:extLst>
                <a:ext uri="{FF2B5EF4-FFF2-40B4-BE49-F238E27FC236}">
                  <a16:creationId xmlns:a16="http://schemas.microsoft.com/office/drawing/2014/main" id="{E6A1785E-199A-F927-6743-19C5B0DDBD9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7129" y="3078939"/>
              <a:ext cx="3918996" cy="3018235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292929"/>
              </a:solidFill>
              <a:miter lim="800000"/>
            </a:ln>
            <a:effectLst>
              <a:reflection blurRad="12700" stA="28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>
              <a:bevelT h="38100"/>
              <a:contourClr>
                <a:srgbClr val="C0C0C0"/>
              </a:contourClr>
            </a:sp3d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97AC338D-3242-58CF-0D96-79B8D23CBCB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009218" y="3122362"/>
              <a:ext cx="3846907" cy="2882404"/>
            </a:xfrm>
            <a:prstGeom prst="rect">
              <a:avLst/>
            </a:prstGeom>
          </p:spPr>
        </p:pic>
      </p:grpSp>
      <p:pic>
        <p:nvPicPr>
          <p:cNvPr id="18" name="Content Placeholder 5">
            <a:extLst>
              <a:ext uri="{FF2B5EF4-FFF2-40B4-BE49-F238E27FC236}">
                <a16:creationId xmlns:a16="http://schemas.microsoft.com/office/drawing/2014/main" id="{DB2B435F-2E02-DD0E-DC09-FEF2F58C22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6821" y="1830254"/>
            <a:ext cx="3918996" cy="280132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8F7870B-AAD2-5B38-7106-EFB14005FC7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06773" y="1848986"/>
            <a:ext cx="3839339" cy="2801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7295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" advClick="0" advTm="2000"/>
    </mc:Choice>
    <mc:Fallback>
      <p:transition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309253" y="3077543"/>
            <a:ext cx="2477353" cy="500761"/>
          </a:xfrm>
        </p:spPr>
        <p:txBody>
          <a:bodyPr/>
          <a:lstStyle/>
          <a:p>
            <a:r>
              <a:rPr lang="en-GB" dirty="0"/>
              <a:t>NEWS2 Calculator </a:t>
            </a:r>
            <a:r>
              <a:rPr lang="en-GB" sz="2400" dirty="0"/>
              <a:t>(within SIGN Care of deteriorating patients guideline)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5893A2-E946-E686-BF60-63E9CECAB5F6}"/>
              </a:ext>
            </a:extLst>
          </p:cNvPr>
          <p:cNvSpPr txBox="1"/>
          <p:nvPr/>
        </p:nvSpPr>
        <p:spPr>
          <a:xfrm>
            <a:off x="667265" y="308919"/>
            <a:ext cx="103796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chemeClr val="tx2"/>
                </a:solidFill>
              </a:rPr>
              <a:t>Computer-executable knowledge</a:t>
            </a:r>
          </a:p>
        </p:txBody>
      </p:sp>
      <p:pic>
        <p:nvPicPr>
          <p:cNvPr id="2" name="Picture 1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BC8AC2E1-CA16-C729-CCAB-F46353EED24D}"/>
              </a:ext>
            </a:extLst>
          </p:cNvPr>
          <p:cNvPicPr>
            <a:picLocks noChangeAspect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754" y="1146950"/>
            <a:ext cx="2802616" cy="549589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3075" name="Picture 3" descr="bc4b2e45-f828-4259-9334-56e1883c2e22@GBRP12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571" y="1189777"/>
            <a:ext cx="2719799" cy="5410235"/>
          </a:xfrm>
          <a:prstGeom prst="rect">
            <a:avLst/>
          </a:prstGeom>
          <a:noFill/>
          <a:ln w="222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48163F1D-067C-6D12-9804-5B6E7C648E67}"/>
              </a:ext>
            </a:extLst>
          </p:cNvPr>
          <p:cNvPicPr>
            <a:picLocks noChangeAspect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0060" y="1146950"/>
            <a:ext cx="2802616" cy="540213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3074" name="Picture 2" descr="df96b914-d037-4fc8-914d-83e2ca2dbf96@GBRP12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2876" y="1215971"/>
            <a:ext cx="2636983" cy="5221899"/>
          </a:xfrm>
          <a:prstGeom prst="rect">
            <a:avLst/>
          </a:prstGeom>
          <a:noFill/>
          <a:ln w="222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9578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" advClick="0" advTm="2000"/>
    </mc:Choice>
    <mc:Fallback>
      <p:transition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4843462" y="3471385"/>
          <a:ext cx="5756275" cy="30664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62405">
                  <a:extLst>
                    <a:ext uri="{9D8B030D-6E8A-4147-A177-3AD203B41FA5}">
                      <a16:colId xmlns:a16="http://schemas.microsoft.com/office/drawing/2014/main" val="1033383968"/>
                    </a:ext>
                  </a:extLst>
                </a:gridCol>
                <a:gridCol w="899795">
                  <a:extLst>
                    <a:ext uri="{9D8B030D-6E8A-4147-A177-3AD203B41FA5}">
                      <a16:colId xmlns:a16="http://schemas.microsoft.com/office/drawing/2014/main" val="937606719"/>
                    </a:ext>
                  </a:extLst>
                </a:gridCol>
                <a:gridCol w="810260">
                  <a:extLst>
                    <a:ext uri="{9D8B030D-6E8A-4147-A177-3AD203B41FA5}">
                      <a16:colId xmlns:a16="http://schemas.microsoft.com/office/drawing/2014/main" val="1656342482"/>
                    </a:ext>
                  </a:extLst>
                </a:gridCol>
                <a:gridCol w="900430">
                  <a:extLst>
                    <a:ext uri="{9D8B030D-6E8A-4147-A177-3AD203B41FA5}">
                      <a16:colId xmlns:a16="http://schemas.microsoft.com/office/drawing/2014/main" val="26405484"/>
                    </a:ext>
                  </a:extLst>
                </a:gridCol>
                <a:gridCol w="809625">
                  <a:extLst>
                    <a:ext uri="{9D8B030D-6E8A-4147-A177-3AD203B41FA5}">
                      <a16:colId xmlns:a16="http://schemas.microsoft.com/office/drawing/2014/main" val="3725969229"/>
                    </a:ext>
                  </a:extLst>
                </a:gridCol>
                <a:gridCol w="873760">
                  <a:extLst>
                    <a:ext uri="{9D8B030D-6E8A-4147-A177-3AD203B41FA5}">
                      <a16:colId xmlns:a16="http://schemas.microsoft.com/office/drawing/2014/main" val="1390702276"/>
                    </a:ext>
                  </a:extLst>
                </a:gridCol>
              </a:tblGrid>
              <a:tr h="437515">
                <a:tc>
                  <a:txBody>
                    <a:bodyPr/>
                    <a:lstStyle/>
                    <a:p>
                      <a:pPr marR="177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Actual body weight ®</a:t>
                      </a:r>
                    </a:p>
                    <a:p>
                      <a:pPr marR="177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Cr Cl (mL/min) ¯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77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40 - 49 kg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77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50 - 59 kg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77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60 - 69 kg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77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70 - 80 kg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77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&gt; 80 kg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66783008"/>
                  </a:ext>
                </a:extLst>
              </a:tr>
              <a:tr h="288925">
                <a:tc>
                  <a:txBody>
                    <a:bodyPr/>
                    <a:lstStyle/>
                    <a:p>
                      <a:pPr marR="1778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 dirty="0">
                          <a:effectLst/>
                        </a:rPr>
                        <a:t>&lt; 21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5">
                  <a:txBody>
                    <a:bodyPr/>
                    <a:lstStyle/>
                    <a:p>
                      <a:pPr marR="1778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2.5 mg/kg (max 180 mg) then take a sample after 24 hours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5476178"/>
                  </a:ext>
                </a:extLst>
              </a:tr>
              <a:tr h="467995">
                <a:tc>
                  <a:txBody>
                    <a:bodyPr/>
                    <a:lstStyle/>
                    <a:p>
                      <a:pPr marR="18415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21 - 30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8415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180 mg         48 hourly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8415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200 mg        48 hourly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8415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240 mg          48 hourly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8415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240 mg        48 hourly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8415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260 mg          48 hourly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49794863"/>
                  </a:ext>
                </a:extLst>
              </a:tr>
              <a:tr h="467995">
                <a:tc>
                  <a:txBody>
                    <a:bodyPr/>
                    <a:lstStyle/>
                    <a:p>
                      <a:pPr marR="18415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31 - 40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8415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200 mg         48 hourly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8415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240 mg        48 hourly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8415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280 mg          48 hourly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8415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300 mg         48 hourly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8415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320 mg          48 hourly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78925946"/>
                  </a:ext>
                </a:extLst>
              </a:tr>
              <a:tr h="467995">
                <a:tc>
                  <a:txBody>
                    <a:bodyPr/>
                    <a:lstStyle/>
                    <a:p>
                      <a:pPr marR="18415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41 - 50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8415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240 mg         48 hourly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8415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280 mg         48 hourly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8415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320 mg          48 hourly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8415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360 mg        48 hourly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8415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400 mg          48 hourly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55730038"/>
                  </a:ext>
                </a:extLst>
              </a:tr>
              <a:tr h="467995">
                <a:tc>
                  <a:txBody>
                    <a:bodyPr/>
                    <a:lstStyle/>
                    <a:p>
                      <a:pPr marR="18415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51 - 60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8415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200 mg         24 hourly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8415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240 mg        24 hourly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8415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280 mg          24 hourly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8415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300 mg        24 hourly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8415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320 mg           24 hourly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30540727"/>
                  </a:ext>
                </a:extLst>
              </a:tr>
              <a:tr h="4679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&gt; 60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8415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240 mg         24 hourly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8415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280 mg        24 hourly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8415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320 mg          24 hourly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8415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360 mg         24 hourly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8415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 dirty="0">
                          <a:effectLst/>
                        </a:rPr>
                        <a:t>400 mg          24 hourly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68031424"/>
                  </a:ext>
                </a:extLst>
              </a:tr>
            </a:tbl>
          </a:graphicData>
        </a:graphic>
      </p:graphicFrame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628580" y="1410781"/>
          <a:ext cx="8229600" cy="14234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29600">
                  <a:extLst>
                    <a:ext uri="{9D8B030D-6E8A-4147-A177-3AD203B41FA5}">
                      <a16:colId xmlns:a16="http://schemas.microsoft.com/office/drawing/2014/main" val="263091994"/>
                    </a:ext>
                  </a:extLst>
                </a:gridCol>
              </a:tblGrid>
              <a:tr h="12787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</a:rPr>
                        <a:t>                                                  </a:t>
                      </a:r>
                      <a:r>
                        <a:rPr lang="en-GB" sz="1800" b="1" dirty="0">
                          <a:effectLst/>
                        </a:rPr>
                        <a:t>[</a:t>
                      </a:r>
                      <a:r>
                        <a:rPr lang="en-GB" sz="1600" b="1" dirty="0">
                          <a:effectLst/>
                        </a:rPr>
                        <a:t>140 – age (years)] x weight (kg) x [1.23 (male) OR x 1.04 (female)]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</a:rPr>
                        <a:t>  Creatinine clearance =     ----------------------------------------</a:t>
                      </a:r>
                      <a:r>
                        <a:rPr lang="it-IT" sz="1600" b="1" dirty="0">
                          <a:effectLst/>
                        </a:rPr>
                        <a:t>----------------------------------------------------</a:t>
                      </a:r>
                      <a:endParaRPr lang="en-GB" sz="1600" b="1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</a:rPr>
                        <a:t>              </a:t>
                      </a:r>
                      <a:r>
                        <a:rPr lang="en-GB" sz="1600" b="1" dirty="0" err="1">
                          <a:effectLst/>
                        </a:rPr>
                        <a:t>CrCl</a:t>
                      </a:r>
                      <a:r>
                        <a:rPr lang="en-GB" sz="1600" b="1" dirty="0">
                          <a:effectLst/>
                        </a:rPr>
                        <a:t> </a:t>
                      </a:r>
                      <a:r>
                        <a:rPr lang="it-IT" sz="1600" b="1" dirty="0">
                          <a:effectLst/>
                        </a:rPr>
                        <a:t>(mL/min)  </a:t>
                      </a:r>
                      <a:r>
                        <a:rPr lang="en-GB" sz="1600" b="1" dirty="0">
                          <a:effectLst/>
                        </a:rPr>
                        <a:t>  </a:t>
                      </a:r>
                      <a:r>
                        <a:rPr lang="it-IT" sz="1600" b="1" dirty="0">
                          <a:effectLst/>
                        </a:rPr>
                        <a:t>                                     serum creatinine (micromol/L)</a:t>
                      </a:r>
                      <a:endParaRPr lang="en-GB" sz="1600" b="1" dirty="0">
                        <a:effectLst/>
                      </a:endParaRPr>
                    </a:p>
                    <a:p>
                      <a:pPr marL="457200" marR="18415" indent="-228600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en-GB" sz="1600" b="1" dirty="0">
                          <a:effectLst/>
                        </a:rPr>
                        <a:t> </a:t>
                      </a:r>
                      <a:endParaRPr lang="en-GB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70444255"/>
                  </a:ext>
                </a:extLst>
              </a:tr>
            </a:tbl>
          </a:graphicData>
        </a:graphic>
      </p:graphicFrame>
      <p:pic>
        <p:nvPicPr>
          <p:cNvPr id="6" name="Picture 5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F47753D6-6AFA-667B-F47D-40988E4C6D92}"/>
              </a:ext>
            </a:extLst>
          </p:cNvPr>
          <p:cNvPicPr>
            <a:picLocks noChangeAspect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04" y="785166"/>
            <a:ext cx="2719896" cy="510177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4" name="Picture 3" descr="cid:32bd0a9a-9728-4c8c-b8df-076692e43470@GBRP123.PROD.OUTLOOK.COM"/>
          <p:cNvPicPr/>
          <p:nvPr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352" y="878114"/>
            <a:ext cx="2719896" cy="510177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407924" y="200440"/>
            <a:ext cx="105338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004685"/>
                </a:solidFill>
              </a:rPr>
              <a:t>Complex calculators – e.g. antimicrobial prescribing</a:t>
            </a:r>
          </a:p>
        </p:txBody>
      </p:sp>
      <p:pic>
        <p:nvPicPr>
          <p:cNvPr id="10" name="Picture Placeholder 4">
            <a:extLst>
              <a:ext uri="{FF2B5EF4-FFF2-40B4-BE49-F238E27FC236}">
                <a16:creationId xmlns:a16="http://schemas.microsoft.com/office/drawing/2014/main" id="{EB701904-C7CC-9CE0-78C3-6F4BF34206CC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20" r="17120"/>
          <a:stretch/>
        </p:blipFill>
        <p:spPr>
          <a:xfrm>
            <a:off x="10278518" y="0"/>
            <a:ext cx="1505558" cy="1193800"/>
          </a:xfrm>
        </p:spPr>
      </p:pic>
    </p:spTree>
    <p:extLst>
      <p:ext uri="{BB962C8B-B14F-4D97-AF65-F5344CB8AC3E}">
        <p14:creationId xmlns:p14="http://schemas.microsoft.com/office/powerpoint/2010/main" val="27328012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" advClick="0" advTm="2000"/>
    </mc:Choice>
    <mc:Fallback>
      <p:transition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956300" y="1236246"/>
            <a:ext cx="6096000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600" b="1" dirty="0"/>
              <a:t>Men</a:t>
            </a:r>
            <a:r>
              <a:rPr lang="en-GB" sz="1600" dirty="0"/>
              <a:t> The betas (log hazard ratios) for each risk factor are: </a:t>
            </a:r>
            <a:r>
              <a:rPr lang="en-GB" sz="1600" dirty="0" err="1"/>
              <a:t>bage</a:t>
            </a:r>
            <a:r>
              <a:rPr lang="en-GB" sz="1600" dirty="0"/>
              <a:t>=0.05698, </a:t>
            </a:r>
            <a:r>
              <a:rPr lang="en-GB" sz="1600" dirty="0" err="1"/>
              <a:t>btc</a:t>
            </a:r>
            <a:r>
              <a:rPr lang="en-GB" sz="1600" dirty="0"/>
              <a:t>=0.22286, </a:t>
            </a:r>
            <a:r>
              <a:rPr lang="en-GB" sz="1600" dirty="0" err="1"/>
              <a:t>bhdlc</a:t>
            </a:r>
            <a:r>
              <a:rPr lang="en-GB" sz="1600" dirty="0"/>
              <a:t>=−0.53684, </a:t>
            </a:r>
            <a:r>
              <a:rPr lang="en-GB" sz="1600" dirty="0" err="1"/>
              <a:t>bsbp</a:t>
            </a:r>
            <a:r>
              <a:rPr lang="en-GB" sz="1600" dirty="0"/>
              <a:t>=0.01183, </a:t>
            </a:r>
            <a:r>
              <a:rPr lang="en-GB" sz="1600" dirty="0" err="1"/>
              <a:t>bdiabetes</a:t>
            </a:r>
            <a:r>
              <a:rPr lang="en-GB" sz="1600" dirty="0"/>
              <a:t>=0.81558, </a:t>
            </a:r>
            <a:r>
              <a:rPr lang="en-GB" sz="1600" dirty="0" err="1"/>
              <a:t>bfamily</a:t>
            </a:r>
            <a:r>
              <a:rPr lang="en-GB" sz="1600" dirty="0"/>
              <a:t>=0.27500, </a:t>
            </a:r>
            <a:r>
              <a:rPr lang="en-GB" sz="1600" dirty="0" err="1"/>
              <a:t>bcpd</a:t>
            </a:r>
            <a:r>
              <a:rPr lang="en-GB" sz="1600" dirty="0"/>
              <a:t>=0.02005, bSIMDSC10=0.06296. For each person, define: L=</a:t>
            </a:r>
            <a:r>
              <a:rPr lang="en-GB" sz="1600" dirty="0" err="1"/>
              <a:t>bage</a:t>
            </a:r>
            <a:r>
              <a:rPr lang="en-GB" sz="1600" dirty="0"/>
              <a:t>*</a:t>
            </a:r>
            <a:r>
              <a:rPr lang="en-GB" sz="1600" dirty="0" err="1"/>
              <a:t>age+btc</a:t>
            </a:r>
            <a:r>
              <a:rPr lang="en-GB" sz="1600" dirty="0"/>
              <a:t>*</a:t>
            </a:r>
            <a:r>
              <a:rPr lang="en-GB" sz="1600" dirty="0" err="1"/>
              <a:t>tc+bhdlc</a:t>
            </a:r>
            <a:r>
              <a:rPr lang="en-GB" sz="1600" dirty="0"/>
              <a:t>*</a:t>
            </a:r>
            <a:r>
              <a:rPr lang="en-GB" sz="1600" dirty="0" err="1"/>
              <a:t>hdlc+bsbp</a:t>
            </a:r>
            <a:r>
              <a:rPr lang="en-GB" sz="1600" dirty="0"/>
              <a:t>*</a:t>
            </a:r>
            <a:r>
              <a:rPr lang="en-GB" sz="1600" dirty="0" err="1"/>
              <a:t>sbp+bdiabetes</a:t>
            </a:r>
            <a:r>
              <a:rPr lang="en-GB" sz="1600" dirty="0"/>
              <a:t>*diabetes+ </a:t>
            </a:r>
            <a:r>
              <a:rPr lang="en-GB" sz="1600" dirty="0" err="1"/>
              <a:t>bfamily</a:t>
            </a:r>
            <a:r>
              <a:rPr lang="en-GB" sz="1600" dirty="0"/>
              <a:t>*</a:t>
            </a:r>
            <a:r>
              <a:rPr lang="en-GB" sz="1600" dirty="0" err="1"/>
              <a:t>family+bcpd</a:t>
            </a:r>
            <a:r>
              <a:rPr lang="en-GB" sz="1600" dirty="0"/>
              <a:t>*cpd+bSIMDSC10*SIMDSC10.</a:t>
            </a:r>
          </a:p>
          <a:p>
            <a:r>
              <a:rPr lang="en-GB" sz="1600" dirty="0"/>
              <a:t> </a:t>
            </a:r>
          </a:p>
          <a:p>
            <a:r>
              <a:rPr lang="en-GB" sz="1600" dirty="0"/>
              <a:t>An asterisk denotes multiplication. Evaluate L at the mean values: </a:t>
            </a:r>
            <a:r>
              <a:rPr lang="en-GB" sz="1600" dirty="0" err="1"/>
              <a:t>Lbar</a:t>
            </a:r>
            <a:r>
              <a:rPr lang="en-GB" sz="1600" dirty="0"/>
              <a:t>=</a:t>
            </a:r>
            <a:r>
              <a:rPr lang="en-GB" sz="1600" dirty="0" err="1"/>
              <a:t>bage</a:t>
            </a:r>
            <a:r>
              <a:rPr lang="en-GB" sz="1600" dirty="0"/>
              <a:t>*48.8706+btc*6.22520+bhdlc*1.35042+bsbp*133.810+bdiabetes*0.0152905+bfamily*0.2 63762+bcpd*7.95841+bSIMDSC10*2.74038. Let A=L-</a:t>
            </a:r>
            <a:r>
              <a:rPr lang="en-GB" sz="1600" dirty="0" err="1"/>
              <a:t>Lbar</a:t>
            </a:r>
            <a:r>
              <a:rPr lang="en-GB" sz="1600" dirty="0"/>
              <a:t> and B=</a:t>
            </a:r>
            <a:r>
              <a:rPr lang="en-GB" sz="1600" dirty="0" err="1"/>
              <a:t>exp</a:t>
            </a:r>
            <a:r>
              <a:rPr lang="en-GB" sz="1600" dirty="0"/>
              <a:t>(A). Then the ASSIGN score is P=100*(1-(0.8831B )), where 0.8831 is the 10y survival rate, free from CVD, for men in SHHEC. </a:t>
            </a:r>
          </a:p>
          <a:p>
            <a:endParaRPr lang="en-GB" sz="1600" dirty="0"/>
          </a:p>
          <a:p>
            <a:r>
              <a:rPr lang="en-GB" sz="1600" b="1" dirty="0"/>
              <a:t>Women</a:t>
            </a:r>
            <a:r>
              <a:rPr lang="en-GB" sz="1600" dirty="0"/>
              <a:t> Similarly, </a:t>
            </a:r>
            <a:r>
              <a:rPr lang="en-GB" sz="1600" dirty="0" err="1"/>
              <a:t>bage</a:t>
            </a:r>
            <a:r>
              <a:rPr lang="en-GB" sz="1600" dirty="0"/>
              <a:t>=0.07203, </a:t>
            </a:r>
            <a:r>
              <a:rPr lang="en-GB" sz="1600" dirty="0" err="1"/>
              <a:t>btc</a:t>
            </a:r>
            <a:r>
              <a:rPr lang="en-GB" sz="1600" dirty="0"/>
              <a:t>=0.12720, </a:t>
            </a:r>
            <a:r>
              <a:rPr lang="en-GB" sz="1600" dirty="0" err="1"/>
              <a:t>bhdlc</a:t>
            </a:r>
            <a:r>
              <a:rPr lang="en-GB" sz="1600" dirty="0"/>
              <a:t>=-0.55836, </a:t>
            </a:r>
            <a:r>
              <a:rPr lang="en-GB" sz="1600" dirty="0" err="1"/>
              <a:t>bsbp</a:t>
            </a:r>
            <a:r>
              <a:rPr lang="en-GB" sz="1600" dirty="0"/>
              <a:t>=0.01064, </a:t>
            </a:r>
            <a:r>
              <a:rPr lang="en-GB" sz="1600" dirty="0" err="1"/>
              <a:t>bdiabetes</a:t>
            </a:r>
            <a:r>
              <a:rPr lang="en-GB" sz="1600" dirty="0"/>
              <a:t>=0.97727, </a:t>
            </a:r>
            <a:r>
              <a:rPr lang="en-GB" sz="1600" dirty="0" err="1"/>
              <a:t>bfamily</a:t>
            </a:r>
            <a:r>
              <a:rPr lang="en-GB" sz="1600" dirty="0"/>
              <a:t>=0.49159, </a:t>
            </a:r>
            <a:r>
              <a:rPr lang="en-GB" sz="1600" dirty="0" err="1"/>
              <a:t>bcpd</a:t>
            </a:r>
            <a:r>
              <a:rPr lang="en-GB" sz="1600" dirty="0"/>
              <a:t>=0.02724, bSIMDSC10=0.09386. Define L, A and B as for men. </a:t>
            </a:r>
            <a:r>
              <a:rPr lang="en-GB" sz="1600" dirty="0" err="1"/>
              <a:t>Lbar</a:t>
            </a:r>
            <a:r>
              <a:rPr lang="en-GB" sz="1600" dirty="0"/>
              <a:t>=</a:t>
            </a:r>
            <a:r>
              <a:rPr lang="en-GB" sz="1600" dirty="0" err="1"/>
              <a:t>bage</a:t>
            </a:r>
            <a:r>
              <a:rPr lang="en-GB" sz="1600" dirty="0"/>
              <a:t>*48.7959+btc*6.40706+bhdlc*1.62837+bsbp*130.115+bdiabetes*0.0127275+bfamily*0.3 26328+bcpd*6.44058+bSIMDSC10*2.82470. Then, P=100*(1-(0.9365B )), where 0.9365 is the 10 year survival rate for women.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1300"/>
            <a:ext cx="5781675" cy="62579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956300" y="241300"/>
            <a:ext cx="5588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004685"/>
                </a:solidFill>
              </a:rPr>
              <a:t>ASSIGN (v.2.0): Update of cardiovascular risk score</a:t>
            </a:r>
          </a:p>
        </p:txBody>
      </p:sp>
    </p:spTree>
    <p:extLst>
      <p:ext uri="{BB962C8B-B14F-4D97-AF65-F5344CB8AC3E}">
        <p14:creationId xmlns:p14="http://schemas.microsoft.com/office/powerpoint/2010/main" val="16516095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" advClick="0" advTm="2000"/>
    </mc:Choice>
    <mc:Fallback>
      <p:transition advClick="0" advTm="2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8A4A4-8064-C68C-120B-69618F895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>
                <a:latin typeface="Calibri" panose="020F0502020204030204" pitchFamily="34" charset="0"/>
                <a:cs typeface="Calibri" panose="020F0502020204030204" pitchFamily="34" charset="0"/>
              </a:rPr>
              <a:t>Patient-specific decision support in patient record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BFDF1E0-8C61-827D-9DE0-7910CAB9C60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3D2FF1D-9DDE-DBD6-0CEF-583BC6EA6206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19D5DF2-A6B0-84BF-0D93-E613706561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209" y="1030357"/>
            <a:ext cx="8097203" cy="5082540"/>
          </a:xfrm>
          <a:prstGeom prst="rect">
            <a:avLst/>
          </a:prstGeom>
        </p:spPr>
      </p:pic>
      <p:pic>
        <p:nvPicPr>
          <p:cNvPr id="3" name="Content Placeholder 4">
            <a:extLst>
              <a:ext uri="{FF2B5EF4-FFF2-40B4-BE49-F238E27FC236}">
                <a16:creationId xmlns:a16="http://schemas.microsoft.com/office/drawing/2014/main" id="{D6A77D33-1CDF-0E55-F12F-3154642AAF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8686" y="1350397"/>
            <a:ext cx="3149600" cy="4762500"/>
          </a:xfrm>
          <a:prstGeom prst="rect">
            <a:avLst/>
          </a:prstGeom>
          <a:ln w="222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616627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" advClick="0" advTm="2000"/>
    </mc:Choice>
    <mc:Fallback>
      <p:transition advClick="0" advTm="200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Custom 12">
      <a:dk1>
        <a:srgbClr val="565456"/>
      </a:dk1>
      <a:lt1>
        <a:sysClr val="window" lastClr="FFFFFF"/>
      </a:lt1>
      <a:dk2>
        <a:srgbClr val="1B4C87"/>
      </a:dk2>
      <a:lt2>
        <a:srgbClr val="009FE2"/>
      </a:lt2>
      <a:accent1>
        <a:srgbClr val="00704A"/>
      </a:accent1>
      <a:accent2>
        <a:srgbClr val="F8971D"/>
      </a:accent2>
      <a:accent3>
        <a:srgbClr val="C6006F"/>
      </a:accent3>
      <a:accent4>
        <a:srgbClr val="78278B"/>
      </a:accent4>
      <a:accent5>
        <a:srgbClr val="B30838"/>
      </a:accent5>
      <a:accent6>
        <a:srgbClr val="7AC143"/>
      </a:accent6>
      <a:hlink>
        <a:srgbClr val="009FE2"/>
      </a:hlink>
      <a:folHlink>
        <a:srgbClr val="1B4C8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randing Presentation for Board" id="{F68CDD88-C11B-48F8-9772-B8AAA3601428}" vid="{9EFEADEC-4BA7-42F5-B618-FB32723B77FD}"/>
    </a:ext>
  </a:extLst>
</a:theme>
</file>

<file path=ppt/theme/theme3.xml><?xml version="1.0" encoding="utf-8"?>
<a:theme xmlns:a="http://schemas.openxmlformats.org/drawingml/2006/main" name="3_Office Theme">
  <a:themeElements>
    <a:clrScheme name="Custom 12">
      <a:dk1>
        <a:srgbClr val="565456"/>
      </a:dk1>
      <a:lt1>
        <a:sysClr val="window" lastClr="FFFFFF"/>
      </a:lt1>
      <a:dk2>
        <a:srgbClr val="1B4C87"/>
      </a:dk2>
      <a:lt2>
        <a:srgbClr val="009FE2"/>
      </a:lt2>
      <a:accent1>
        <a:srgbClr val="00704A"/>
      </a:accent1>
      <a:accent2>
        <a:srgbClr val="F8971D"/>
      </a:accent2>
      <a:accent3>
        <a:srgbClr val="C6006F"/>
      </a:accent3>
      <a:accent4>
        <a:srgbClr val="78278B"/>
      </a:accent4>
      <a:accent5>
        <a:srgbClr val="B30838"/>
      </a:accent5>
      <a:accent6>
        <a:srgbClr val="7AC143"/>
      </a:accent6>
      <a:hlink>
        <a:srgbClr val="009FE2"/>
      </a:hlink>
      <a:folHlink>
        <a:srgbClr val="1B4C8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randing Presentation for Board" id="{F68CDD88-C11B-48F8-9772-B8AAA3601428}" vid="{9EFEADEC-4BA7-42F5-B618-FB32723B77FD}"/>
    </a:ext>
  </a:extLst>
</a:theme>
</file>

<file path=ppt/theme/theme4.xml><?xml version="1.0" encoding="utf-8"?>
<a:theme xmlns:a="http://schemas.openxmlformats.org/drawingml/2006/main" name="1_Office Theme">
  <a:themeElements>
    <a:clrScheme name="HIS Corp Colours">
      <a:dk1>
        <a:srgbClr val="403E40"/>
      </a:dk1>
      <a:lt1>
        <a:sysClr val="window" lastClr="FFFFFF"/>
      </a:lt1>
      <a:dk2>
        <a:srgbClr val="1B4C87"/>
      </a:dk2>
      <a:lt2>
        <a:srgbClr val="009FE2"/>
      </a:lt2>
      <a:accent1>
        <a:srgbClr val="00704A"/>
      </a:accent1>
      <a:accent2>
        <a:srgbClr val="00516A"/>
      </a:accent2>
      <a:accent3>
        <a:srgbClr val="E71D72"/>
      </a:accent3>
      <a:accent4>
        <a:srgbClr val="602365"/>
      </a:accent4>
      <a:accent5>
        <a:srgbClr val="008D80"/>
      </a:accent5>
      <a:accent6>
        <a:srgbClr val="7AC143"/>
      </a:accent6>
      <a:hlink>
        <a:srgbClr val="00516A"/>
      </a:hlink>
      <a:folHlink>
        <a:srgbClr val="78278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 anchor="ctr" anchorCtr="0">
        <a:spAutoFit/>
      </a:bodyPr>
      <a:lstStyle>
        <a:defPPr>
          <a:defRPr sz="1200" b="1" dirty="0">
            <a:solidFill>
              <a:schemeClr val="tx2"/>
            </a:solidFill>
            <a:latin typeface="Poppins" pitchFamily="2" charset="77"/>
            <a:ea typeface="League Spartan" charset="0"/>
            <a:cs typeface="Poppins" pitchFamily="2" charset="77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randing Presentation for Board" id="{F68CDD88-C11B-48F8-9772-B8AAA3601428}" vid="{9EFEADEC-4BA7-42F5-B618-FB32723B77FD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1836CB65D2CB146B08615B7840F4E68" ma:contentTypeVersion="15" ma:contentTypeDescription="Create a new document." ma:contentTypeScope="" ma:versionID="e07680c55768c5977e8228746c72f3d4">
  <xsd:schema xmlns:xsd="http://www.w3.org/2001/XMLSchema" xmlns:xs="http://www.w3.org/2001/XMLSchema" xmlns:p="http://schemas.microsoft.com/office/2006/metadata/properties" xmlns:ns3="155a7e79-0117-452d-a974-012f837e006f" xmlns:ns4="ede1131b-183c-4b5c-8287-d74f910cadcb" targetNamespace="http://schemas.microsoft.com/office/2006/metadata/properties" ma:root="true" ma:fieldsID="8d4620a547353a198e41a25a22cbea2d" ns3:_="" ns4:_="">
    <xsd:import namespace="155a7e79-0117-452d-a974-012f837e006f"/>
    <xsd:import namespace="ede1131b-183c-4b5c-8287-d74f910cadc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5a7e79-0117-452d-a974-012f837e006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17" nillable="true" ma:displayName="_activity" ma:hidden="true" ma:internalName="_activity">
      <xsd:simpleType>
        <xsd:restriction base="dms:Note"/>
      </xsd:simpleType>
    </xsd:element>
    <xsd:element name="MediaServiceSystemTags" ma:index="21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e1131b-183c-4b5c-8287-d74f910cadcb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155a7e79-0117-452d-a974-012f837e006f" xsi:nil="true"/>
  </documentManagement>
</p:properties>
</file>

<file path=customXml/itemProps1.xml><?xml version="1.0" encoding="utf-8"?>
<ds:datastoreItem xmlns:ds="http://schemas.openxmlformats.org/officeDocument/2006/customXml" ds:itemID="{1DC3CDF6-67D1-4A90-ABA8-45E33E0FB34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55a7e79-0117-452d-a974-012f837e006f"/>
    <ds:schemaRef ds:uri="ede1131b-183c-4b5c-8287-d74f910cadc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EBAA1E4-EC55-43D4-9221-8D3643B6E94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563FD3D-08F4-48D7-BE54-2F8717E144CF}">
  <ds:schemaRefs>
    <ds:schemaRef ds:uri="http://schemas.microsoft.com/office/2006/metadata/properties"/>
    <ds:schemaRef ds:uri="http://purl.org/dc/elements/1.1/"/>
    <ds:schemaRef ds:uri="155a7e79-0117-452d-a974-012f837e006f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ede1131b-183c-4b5c-8287-d74f910cadcb"/>
    <ds:schemaRef ds:uri="http://purl.org/dc/dcmitype/"/>
  </ds:schemaRefs>
</ds:datastoreItem>
</file>

<file path=docMetadata/LabelInfo.xml><?xml version="1.0" encoding="utf-8"?>
<clbl:labelList xmlns:clbl="http://schemas.microsoft.com/office/2020/mipLabelMetadata">
  <clbl:label id="{10efe0bd-a030-4bca-809c-b5e6745e499a}" enabled="0" method="" siteId="{10efe0bd-a030-4bca-809c-b5e6745e499a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35213</TotalTime>
  <Words>994</Words>
  <Application>Microsoft Office PowerPoint</Application>
  <PresentationFormat>Widescreen</PresentationFormat>
  <Paragraphs>141</Paragraphs>
  <Slides>17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Calibri</vt:lpstr>
      <vt:lpstr>Calibri Light</vt:lpstr>
      <vt:lpstr>Symbol</vt:lpstr>
      <vt:lpstr>Times New Roman</vt:lpstr>
      <vt:lpstr>Office Theme</vt:lpstr>
      <vt:lpstr>2_Office Theme</vt:lpstr>
      <vt:lpstr>3_Office Theme</vt:lpstr>
      <vt:lpstr>1_Office Theme</vt:lpstr>
      <vt:lpstr>PowerPoint Presentation</vt:lpstr>
      <vt:lpstr>What is the Right Decision Service?</vt:lpstr>
      <vt:lpstr>Guidelines and pathways</vt:lpstr>
      <vt:lpstr>Guidelines and pathways - examples</vt:lpstr>
      <vt:lpstr>PowerPoint Presentation</vt:lpstr>
      <vt:lpstr>NEWS2 Calculator (within SIGN Care of deteriorating patients guideline)</vt:lpstr>
      <vt:lpstr>PowerPoint Presentation</vt:lpstr>
      <vt:lpstr>PowerPoint Presentation</vt:lpstr>
      <vt:lpstr>Patient-specific decision support in patient record</vt:lpstr>
      <vt:lpstr>Personalised, shared decision-making</vt:lpstr>
      <vt:lpstr>PowerPoint Presentation</vt:lpstr>
      <vt:lpstr>Governance</vt:lpstr>
      <vt:lpstr>Benefits of RDS to Value and Sustainability</vt:lpstr>
      <vt:lpstr>Adoption of the Right Decision Service</vt:lpstr>
      <vt:lpstr>Impact –  February 2024</vt:lpstr>
      <vt:lpstr>Web and mobile access   https://rightdecisions.scot.nhs.uk</vt:lpstr>
      <vt:lpstr>PowerPoint Presentation</vt:lpstr>
    </vt:vector>
  </TitlesOfParts>
  <Company>Healthcare Improvement Scotland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Time to redesign</dc:title>
  <dc:creator>Safia Quresh</dc:creator>
  <cp:lastModifiedBy>Ann Wales (NHS Healthcare Improvement Scotland)</cp:lastModifiedBy>
  <cp:revision>232</cp:revision>
  <dcterms:created xsi:type="dcterms:W3CDTF">2021-09-28T13:59:57Z</dcterms:created>
  <dcterms:modified xsi:type="dcterms:W3CDTF">2024-05-06T19:13:21Z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0x010100D1836CB65D2CB146B08615B7840F4E68</vt:lpwstr>
  </property>
</Properties>
</file>