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5" r:id="rId6"/>
    <p:sldMasterId id="2147483660" r:id="rId7"/>
  </p:sldMasterIdLst>
  <p:notesMasterIdLst>
    <p:notesMasterId r:id="rId24"/>
  </p:notesMasterIdLst>
  <p:sldIdLst>
    <p:sldId id="269" r:id="rId8"/>
    <p:sldId id="3319" r:id="rId9"/>
    <p:sldId id="3374" r:id="rId10"/>
    <p:sldId id="1147" r:id="rId11"/>
    <p:sldId id="3371" r:id="rId12"/>
    <p:sldId id="1149" r:id="rId13"/>
    <p:sldId id="3360" r:id="rId14"/>
    <p:sldId id="3361" r:id="rId15"/>
    <p:sldId id="1116" r:id="rId16"/>
    <p:sldId id="1154" r:id="rId17"/>
    <p:sldId id="3385" r:id="rId18"/>
    <p:sldId id="3373" r:id="rId19"/>
    <p:sldId id="273" r:id="rId20"/>
    <p:sldId id="3364" r:id="rId21"/>
    <p:sldId id="3376" r:id="rId22"/>
    <p:sldId id="31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DA4C1F-DA6E-4D64-2E8C-957B33D084E1}" name="Ann Wales" initials="AW" userId="S::ann.wales@strath.ac.uk::c0acecfb-9c7d-4e1b-8b26-f8a0504a0016" providerId="AD"/>
  <p188:author id="{6F9D3187-0FBC-FC99-663A-C51BF9D77E91}" name="Ann Wales" initials="AW" userId="Ann Wale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fia Quresh" initials="SQ" lastIdx="1" clrIdx="0">
    <p:extLst>
      <p:ext uri="{19B8F6BF-5375-455C-9EA6-DF929625EA0E}">
        <p15:presenceInfo xmlns:p15="http://schemas.microsoft.com/office/powerpoint/2012/main" userId="S-1-5-21-1942464828-378638904-3880573118-2049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702A6-B418-49B4-BFB1-A3054FA3AD75}" v="30" dt="2024-05-05T19:37:50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71933" autoAdjust="0"/>
  </p:normalViewPr>
  <p:slideViewPr>
    <p:cSldViewPr snapToGrid="0">
      <p:cViewPr varScale="1">
        <p:scale>
          <a:sx n="61" d="100"/>
          <a:sy n="61" d="100"/>
        </p:scale>
        <p:origin x="763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Wales (NHS Healthcare Improvement Scotland)" userId="43d8c948-f0b4-4ecf-b5c0-5074a7653cc5" providerId="ADAL" clId="{380702A6-B418-49B4-BFB1-A3054FA3AD75}"/>
    <pc:docChg chg="custSel delSld modSld">
      <pc:chgData name="Ann Wales (NHS Healthcare Improvement Scotland)" userId="43d8c948-f0b4-4ecf-b5c0-5074a7653cc5" providerId="ADAL" clId="{380702A6-B418-49B4-BFB1-A3054FA3AD75}" dt="2024-05-05T19:38:44.172" v="192" actId="6549"/>
      <pc:docMkLst>
        <pc:docMk/>
      </pc:docMkLst>
      <pc:sldChg chg="modTransition">
        <pc:chgData name="Ann Wales (NHS Healthcare Improvement Scotland)" userId="43d8c948-f0b4-4ecf-b5c0-5074a7653cc5" providerId="ADAL" clId="{380702A6-B418-49B4-BFB1-A3054FA3AD75}" dt="2024-05-05T19:32:30.068" v="30"/>
        <pc:sldMkLst>
          <pc:docMk/>
          <pc:sldMk cId="1261662792" sldId="1116"/>
        </pc:sldMkLst>
      </pc:sldChg>
      <pc:sldChg chg="modTransition">
        <pc:chgData name="Ann Wales (NHS Healthcare Improvement Scotland)" userId="43d8c948-f0b4-4ecf-b5c0-5074a7653cc5" providerId="ADAL" clId="{380702A6-B418-49B4-BFB1-A3054FA3AD75}" dt="2024-05-05T19:31:26.292" v="24"/>
        <pc:sldMkLst>
          <pc:docMk/>
          <pc:sldMk cId="3200652281" sldId="1147"/>
        </pc:sldMkLst>
      </pc:sldChg>
      <pc:sldChg chg="addSp modSp mod modTransition modAnim">
        <pc:chgData name="Ann Wales (NHS Healthcare Improvement Scotland)" userId="43d8c948-f0b4-4ecf-b5c0-5074a7653cc5" providerId="ADAL" clId="{380702A6-B418-49B4-BFB1-A3054FA3AD75}" dt="2024-05-05T19:37:00.174" v="145"/>
        <pc:sldMkLst>
          <pc:docMk/>
          <pc:sldMk cId="1686838348" sldId="1154"/>
        </pc:sldMkLst>
        <pc:spChg chg="mod">
          <ac:chgData name="Ann Wales (NHS Healthcare Improvement Scotland)" userId="43d8c948-f0b4-4ecf-b5c0-5074a7653cc5" providerId="ADAL" clId="{380702A6-B418-49B4-BFB1-A3054FA3AD75}" dt="2024-05-05T19:33:56.410" v="81" actId="1076"/>
          <ac:spMkLst>
            <pc:docMk/>
            <pc:sldMk cId="1686838348" sldId="1154"/>
            <ac:spMk id="2" creationId="{49E461FD-4346-16A6-6074-835297571BF9}"/>
          </ac:spMkLst>
        </pc:spChg>
        <pc:spChg chg="ord">
          <ac:chgData name="Ann Wales (NHS Healthcare Improvement Scotland)" userId="43d8c948-f0b4-4ecf-b5c0-5074a7653cc5" providerId="ADAL" clId="{380702A6-B418-49B4-BFB1-A3054FA3AD75}" dt="2024-05-05T19:36:10.458" v="141" actId="166"/>
          <ac:spMkLst>
            <pc:docMk/>
            <pc:sldMk cId="1686838348" sldId="1154"/>
            <ac:spMk id="6" creationId="{9F6F9E28-7606-C595-9162-9CE9E0F8B77A}"/>
          </ac:spMkLst>
        </pc:spChg>
        <pc:spChg chg="add mod">
          <ac:chgData name="Ann Wales (NHS Healthcare Improvement Scotland)" userId="43d8c948-f0b4-4ecf-b5c0-5074a7653cc5" providerId="ADAL" clId="{380702A6-B418-49B4-BFB1-A3054FA3AD75}" dt="2024-05-05T19:34:23.920" v="105" actId="1076"/>
          <ac:spMkLst>
            <pc:docMk/>
            <pc:sldMk cId="1686838348" sldId="1154"/>
            <ac:spMk id="7" creationId="{DC2D633D-1CBC-E668-BE37-47A682AC98BF}"/>
          </ac:spMkLst>
        </pc:spChg>
        <pc:spChg chg="add mod">
          <ac:chgData name="Ann Wales (NHS Healthcare Improvement Scotland)" userId="43d8c948-f0b4-4ecf-b5c0-5074a7653cc5" providerId="ADAL" clId="{380702A6-B418-49B4-BFB1-A3054FA3AD75}" dt="2024-05-05T19:36:14.942" v="142" actId="1076"/>
          <ac:spMkLst>
            <pc:docMk/>
            <pc:sldMk cId="1686838348" sldId="1154"/>
            <ac:spMk id="8" creationId="{3C33119F-3F5A-2711-5B3F-7A0AD73235C5}"/>
          </ac:spMkLst>
        </pc:spChg>
        <pc:grpChg chg="add mod">
          <ac:chgData name="Ann Wales (NHS Healthcare Improvement Scotland)" userId="43d8c948-f0b4-4ecf-b5c0-5074a7653cc5" providerId="ADAL" clId="{380702A6-B418-49B4-BFB1-A3054FA3AD75}" dt="2024-05-05T19:36:14.942" v="142" actId="1076"/>
          <ac:grpSpMkLst>
            <pc:docMk/>
            <pc:sldMk cId="1686838348" sldId="1154"/>
            <ac:grpSpMk id="9" creationId="{BA94D490-5F78-A696-A597-B6F864B6CF28}"/>
          </ac:grpSpMkLst>
        </pc:grpChg>
        <pc:picChg chg="mod">
          <ac:chgData name="Ann Wales (NHS Healthcare Improvement Scotland)" userId="43d8c948-f0b4-4ecf-b5c0-5074a7653cc5" providerId="ADAL" clId="{380702A6-B418-49B4-BFB1-A3054FA3AD75}" dt="2024-05-05T19:36:14.942" v="142" actId="1076"/>
          <ac:picMkLst>
            <pc:docMk/>
            <pc:sldMk cId="1686838348" sldId="1154"/>
            <ac:picMk id="8196" creationId="{8386CC77-649D-2E36-CB64-7E199C8ED5D4}"/>
          </ac:picMkLst>
        </pc:picChg>
      </pc:sldChg>
      <pc:sldChg chg="modTransition">
        <pc:chgData name="Ann Wales (NHS Healthcare Improvement Scotland)" userId="43d8c948-f0b4-4ecf-b5c0-5074a7653cc5" providerId="ADAL" clId="{380702A6-B418-49B4-BFB1-A3054FA3AD75}" dt="2024-05-05T19:29:34.232" v="1"/>
        <pc:sldMkLst>
          <pc:docMk/>
          <pc:sldMk cId="3590630688" sldId="3319"/>
        </pc:sldMkLst>
      </pc:sldChg>
      <pc:sldChg chg="modTransition">
        <pc:chgData name="Ann Wales (NHS Healthcare Improvement Scotland)" userId="43d8c948-f0b4-4ecf-b5c0-5074a7653cc5" providerId="ADAL" clId="{380702A6-B418-49B4-BFB1-A3054FA3AD75}" dt="2024-05-05T19:32:19.211" v="28"/>
        <pc:sldMkLst>
          <pc:docMk/>
          <pc:sldMk cId="2732801210" sldId="3360"/>
        </pc:sldMkLst>
      </pc:sldChg>
      <pc:sldChg chg="modTransition">
        <pc:chgData name="Ann Wales (NHS Healthcare Improvement Scotland)" userId="43d8c948-f0b4-4ecf-b5c0-5074a7653cc5" providerId="ADAL" clId="{380702A6-B418-49B4-BFB1-A3054FA3AD75}" dt="2024-05-05T19:37:50.331" v="148"/>
        <pc:sldMkLst>
          <pc:docMk/>
          <pc:sldMk cId="3911750330" sldId="3364"/>
        </pc:sldMkLst>
      </pc:sldChg>
      <pc:sldChg chg="del">
        <pc:chgData name="Ann Wales (NHS Healthcare Improvement Scotland)" userId="43d8c948-f0b4-4ecf-b5c0-5074a7653cc5" providerId="ADAL" clId="{380702A6-B418-49B4-BFB1-A3054FA3AD75}" dt="2024-05-05T19:37:33.182" v="146" actId="2696"/>
        <pc:sldMkLst>
          <pc:docMk/>
          <pc:sldMk cId="1538873389" sldId="3366"/>
        </pc:sldMkLst>
      </pc:sldChg>
      <pc:sldChg chg="modTransition">
        <pc:chgData name="Ann Wales (NHS Healthcare Improvement Scotland)" userId="43d8c948-f0b4-4ecf-b5c0-5074a7653cc5" providerId="ADAL" clId="{380702A6-B418-49B4-BFB1-A3054FA3AD75}" dt="2024-05-05T19:31:39.300" v="26"/>
        <pc:sldMkLst>
          <pc:docMk/>
          <pc:sldMk cId="2238729592" sldId="3371"/>
        </pc:sldMkLst>
      </pc:sldChg>
      <pc:sldChg chg="modSp mod modTransition">
        <pc:chgData name="Ann Wales (NHS Healthcare Improvement Scotland)" userId="43d8c948-f0b4-4ecf-b5c0-5074a7653cc5" providerId="ADAL" clId="{380702A6-B418-49B4-BFB1-A3054FA3AD75}" dt="2024-05-05T19:30:39.612" v="22"/>
        <pc:sldMkLst>
          <pc:docMk/>
          <pc:sldMk cId="2948176429" sldId="3374"/>
        </pc:sldMkLst>
        <pc:spChg chg="mod">
          <ac:chgData name="Ann Wales (NHS Healthcare Improvement Scotland)" userId="43d8c948-f0b4-4ecf-b5c0-5074a7653cc5" providerId="ADAL" clId="{380702A6-B418-49B4-BFB1-A3054FA3AD75}" dt="2024-05-05T19:30:26.772" v="20" actId="20577"/>
          <ac:spMkLst>
            <pc:docMk/>
            <pc:sldMk cId="2948176429" sldId="3374"/>
            <ac:spMk id="2" creationId="{ABA1FADA-CC1E-A44A-AB8C-ACC4F49125C7}"/>
          </ac:spMkLst>
        </pc:spChg>
      </pc:sldChg>
      <pc:sldChg chg="modSp mod">
        <pc:chgData name="Ann Wales (NHS Healthcare Improvement Scotland)" userId="43d8c948-f0b4-4ecf-b5c0-5074a7653cc5" providerId="ADAL" clId="{380702A6-B418-49B4-BFB1-A3054FA3AD75}" dt="2024-05-05T19:38:44.172" v="192" actId="6549"/>
        <pc:sldMkLst>
          <pc:docMk/>
          <pc:sldMk cId="847674340" sldId="3376"/>
        </pc:sldMkLst>
        <pc:spChg chg="mod">
          <ac:chgData name="Ann Wales (NHS Healthcare Improvement Scotland)" userId="43d8c948-f0b4-4ecf-b5c0-5074a7653cc5" providerId="ADAL" clId="{380702A6-B418-49B4-BFB1-A3054FA3AD75}" dt="2024-05-05T19:38:44.172" v="192" actId="6549"/>
          <ac:spMkLst>
            <pc:docMk/>
            <pc:sldMk cId="847674340" sldId="3376"/>
            <ac:spMk id="5" creationId="{82B5115C-7766-BAF0-146B-FF1123B57305}"/>
          </ac:spMkLst>
        </pc:spChg>
      </pc:sldChg>
      <pc:sldChg chg="mod modShow">
        <pc:chgData name="Ann Wales (NHS Healthcare Improvement Scotland)" userId="43d8c948-f0b4-4ecf-b5c0-5074a7653cc5" providerId="ADAL" clId="{380702A6-B418-49B4-BFB1-A3054FA3AD75}" dt="2024-05-05T19:32:46.807" v="33" actId="729"/>
        <pc:sldMkLst>
          <pc:docMk/>
          <pc:sldMk cId="3616011832" sldId="338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RDS 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98236045860987"/>
          <c:y val="0.1537274553128237"/>
          <c:w val="0.85233524336455557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'Old App Users and Views'!$B$35</c:f>
              <c:strCache>
                <c:ptCount val="1"/>
                <c:pt idx="0">
                  <c:v>Users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5-4279-A201-D95DBE66555D}"/>
              </c:ext>
            </c:extLst>
          </c:dPt>
          <c:cat>
            <c:strRef>
              <c:f>'Old App Users and Views'!$A$36:$A$37</c:f>
              <c:strCache>
                <c:ptCount val="2"/>
                <c:pt idx="0">
                  <c:v>Jan-Dec 2022</c:v>
                </c:pt>
                <c:pt idx="1">
                  <c:v>Jan-Dec 2023</c:v>
                </c:pt>
              </c:strCache>
            </c:strRef>
          </c:cat>
          <c:val>
            <c:numRef>
              <c:f>'Old App Users and Views'!$B$36:$B$37</c:f>
              <c:numCache>
                <c:formatCode>General</c:formatCode>
                <c:ptCount val="2"/>
                <c:pt idx="0" formatCode="0">
                  <c:v>1005865</c:v>
                </c:pt>
                <c:pt idx="1">
                  <c:v>1721682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B5-4279-A201-D95DBE665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5468704"/>
        <c:axId val="359269488"/>
      </c:barChart>
      <c:catAx>
        <c:axId val="52546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269488"/>
        <c:crosses val="autoZero"/>
        <c:auto val="1"/>
        <c:lblAlgn val="ctr"/>
        <c:lblOffset val="100"/>
        <c:noMultiLvlLbl val="0"/>
      </c:catAx>
      <c:valAx>
        <c:axId val="35926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46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0.75234</cdr:x>
      <cdr:y>0.36429</cdr:y>
    </cdr:from>
    <cdr:to>
      <cdr:x>0.84112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4108" y="1286164"/>
          <a:ext cx="350982" cy="479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0.72196</cdr:x>
      <cdr:y>0.13146</cdr:y>
    </cdr:from>
    <cdr:to>
      <cdr:x>0.88785</cdr:x>
      <cdr:y>0.24191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54035" y="464128"/>
          <a:ext cx="655782" cy="389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0.68856</cdr:x>
      <cdr:y>0.10575</cdr:y>
    </cdr:from>
    <cdr:to>
      <cdr:x>0.94791</cdr:x>
      <cdr:y>0.26983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06426" y="435619"/>
          <a:ext cx="1094702" cy="675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dirty="0"/>
            <a:t>71% Increase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340C8-3EE8-4F0A-A1CD-D8143107CF6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312DD-EDC7-46E8-ACB6-A8926692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29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E83B7-278F-6545-9C62-E36EB068C0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0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12DD-EDC7-46E8-ACB6-A8926692D1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53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83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E83B7-278F-6545-9C62-E36EB068C0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5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includes guidelines, calculators, pathways, handbooks</a:t>
            </a:r>
          </a:p>
          <a:p>
            <a:r>
              <a:rPr lang="en-GB" dirty="0"/>
              <a:t>A number of HBs have chosen to use RDS as their platform for clinical resources eg Glasgow, Highland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7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41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4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62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" y="1442"/>
            <a:ext cx="12181231" cy="685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1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029"/>
            <a:ext cx="12192000" cy="1149972"/>
          </a:xfrm>
          <a:prstGeom prst="rect">
            <a:avLst/>
          </a:prstGeom>
          <a:solidFill>
            <a:srgbClr val="0097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9760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47800" y="420840"/>
            <a:ext cx="11318400" cy="5007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85001" y="1689100"/>
            <a:ext cx="4770967" cy="452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47801" y="1689100"/>
            <a:ext cx="6067300" cy="4521200"/>
          </a:xfrm>
        </p:spPr>
        <p:txBody>
          <a:bodyPr>
            <a:noAutofit/>
          </a:bodyPr>
          <a:lstStyle>
            <a:lvl1pPr>
              <a:buClr>
                <a:srgbClr val="009760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9760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976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976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976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93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22400" y="420840"/>
            <a:ext cx="11318400" cy="5007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85001" y="1689100"/>
            <a:ext cx="4770967" cy="452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22401" y="1689100"/>
            <a:ext cx="6067300" cy="45212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6800" y="1152000"/>
            <a:ext cx="113184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996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029"/>
            <a:ext cx="12192000" cy="1149972"/>
          </a:xfrm>
          <a:prstGeom prst="rect">
            <a:avLst/>
          </a:prstGeom>
          <a:gradFill>
            <a:gsLst>
              <a:gs pos="31000">
                <a:srgbClr val="014380"/>
              </a:gs>
              <a:gs pos="100000">
                <a:srgbClr val="189DD9"/>
              </a:gs>
            </a:gsLst>
            <a:lin ang="13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47800" y="420840"/>
            <a:ext cx="11318400" cy="5007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85001" y="1689100"/>
            <a:ext cx="4770967" cy="452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47801" y="1689100"/>
            <a:ext cx="6067300" cy="45212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69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Slide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C87328-01A2-0F45-95BD-1DF6032FA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76" y="6472800"/>
            <a:ext cx="3466800" cy="38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8C1764-52F8-E44B-80A3-8A93BD1448F3}"/>
              </a:ext>
            </a:extLst>
          </p:cNvPr>
          <p:cNvSpPr/>
          <p:nvPr userDrawn="1"/>
        </p:nvSpPr>
        <p:spPr>
          <a:xfrm>
            <a:off x="0" y="1116106"/>
            <a:ext cx="12192000" cy="5298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  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363A4E-8066-774C-80CD-EE1958BBB4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3360"/>
            <a:ext cx="10368280" cy="6908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584B62-133C-D141-A3CD-D585FA39DED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1453896"/>
            <a:ext cx="5159375" cy="4681728"/>
          </a:xfrm>
          <a:prstGeom prst="rect">
            <a:avLst/>
          </a:prstGeom>
        </p:spPr>
        <p:txBody>
          <a:bodyPr wrap="square" numCol="1" spcCol="360000"/>
          <a:lstStyle>
            <a:lvl1pPr>
              <a:defRPr sz="2400" baseline="0">
                <a:solidFill>
                  <a:srgbClr val="4F3A8A"/>
                </a:solidFill>
              </a:defRPr>
            </a:lvl1pPr>
            <a:lvl2pPr>
              <a:defRPr sz="2000" baseline="0">
                <a:solidFill>
                  <a:srgbClr val="DD2786"/>
                </a:solidFill>
              </a:defRPr>
            </a:lvl2pPr>
            <a:lvl3pPr>
              <a:defRPr sz="1800" baseline="0">
                <a:solidFill>
                  <a:srgbClr val="485259"/>
                </a:solidFill>
              </a:defRPr>
            </a:lvl3pPr>
            <a:lvl4pPr>
              <a:defRPr sz="1600" baseline="0">
                <a:solidFill>
                  <a:srgbClr val="4F3A8A"/>
                </a:solidFill>
              </a:defRPr>
            </a:lvl4pPr>
            <a:lvl5pPr>
              <a:defRPr sz="1600" baseline="0">
                <a:solidFill>
                  <a:srgbClr val="DD278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252270-19C6-3E48-AA67-7AA9C045B7B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4429" y="1453896"/>
            <a:ext cx="5159375" cy="4681728"/>
          </a:xfrm>
          <a:prstGeom prst="rect">
            <a:avLst/>
          </a:prstGeom>
        </p:spPr>
        <p:txBody>
          <a:bodyPr wrap="square" numCol="1" spcCol="360000"/>
          <a:lstStyle>
            <a:lvl1pPr>
              <a:defRPr sz="2400" baseline="0">
                <a:solidFill>
                  <a:srgbClr val="4F3A8A"/>
                </a:solidFill>
              </a:defRPr>
            </a:lvl1pPr>
            <a:lvl2pPr>
              <a:defRPr sz="2000" baseline="0">
                <a:solidFill>
                  <a:srgbClr val="DD2786"/>
                </a:solidFill>
              </a:defRPr>
            </a:lvl2pPr>
            <a:lvl3pPr>
              <a:defRPr sz="1800" baseline="0">
                <a:solidFill>
                  <a:srgbClr val="485259"/>
                </a:solidFill>
              </a:defRPr>
            </a:lvl3pPr>
            <a:lvl4pPr>
              <a:defRPr sz="1600" baseline="0">
                <a:solidFill>
                  <a:srgbClr val="4F3A8A"/>
                </a:solidFill>
              </a:defRPr>
            </a:lvl4pPr>
            <a:lvl5pPr>
              <a:defRPr sz="1600" baseline="0">
                <a:solidFill>
                  <a:srgbClr val="DD278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9718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F7A79-305C-F726-0672-30692FCB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36DB-07B6-41C6-ABD3-73652A8119AB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1C51D1-0D66-B17B-B52A-063E2634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C4680-90F4-A896-BD24-75C3B7F4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58F4-E250-4D2C-B9EC-221CF7ED46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42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" y="1442"/>
            <a:ext cx="12181231" cy="685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54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22400" y="420840"/>
            <a:ext cx="11318400" cy="5007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85001" y="1689100"/>
            <a:ext cx="4770967" cy="452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22401" y="1689100"/>
            <a:ext cx="6067300" cy="45212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66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688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029"/>
            <a:ext cx="12192000" cy="11499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47800" y="420840"/>
            <a:ext cx="11318400" cy="5007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85001" y="1689100"/>
            <a:ext cx="4770967" cy="452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47801" y="1689100"/>
            <a:ext cx="6067300" cy="45212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07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7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11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0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0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50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2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54BF-608F-4B4E-B52C-1823F6781A4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4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F54BF-608F-4B4E-B52C-1823F6781A4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8312-13C7-4536-913A-D639AB911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43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00" y="420840"/>
            <a:ext cx="11318400" cy="5007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800" y="1485001"/>
            <a:ext cx="11304000" cy="4522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2000" y="6356351"/>
            <a:ext cx="52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0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8" r:id="rId3"/>
    <p:sldLayoutId id="2147483669" r:id="rId4"/>
    <p:sldLayoutId id="2147483687" r:id="rId5"/>
  </p:sldLayoutIdLst>
  <p:txStyles>
    <p:titleStyle>
      <a:lvl1pPr algn="l" defTabSz="609585" rtl="0" eaLnBrk="1" latinLnBrk="0" hangingPunct="1">
        <a:spcBef>
          <a:spcPct val="0"/>
        </a:spcBef>
        <a:buNone/>
        <a:defRPr sz="3733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4685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rgbClr val="004685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685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rgbClr val="004685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004685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00" y="420840"/>
            <a:ext cx="11318400" cy="5007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800" y="1485001"/>
            <a:ext cx="11304000" cy="4522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2000" y="6356351"/>
            <a:ext cx="52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6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609585" rtl="0" eaLnBrk="1" latinLnBrk="0" hangingPunct="1">
        <a:spcBef>
          <a:spcPct val="0"/>
        </a:spcBef>
        <a:buNone/>
        <a:defRPr sz="3733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4685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rgbClr val="004685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685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rgbClr val="004685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004685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00" y="420840"/>
            <a:ext cx="11318400" cy="5007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800" y="1485001"/>
            <a:ext cx="11304000" cy="4522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2000" y="6356351"/>
            <a:ext cx="52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9760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09585" rtl="0" eaLnBrk="1" latinLnBrk="0" hangingPunct="1">
        <a:spcBef>
          <a:spcPct val="0"/>
        </a:spcBef>
        <a:buNone/>
        <a:defRPr sz="3733" b="0" u="none" kern="1200">
          <a:solidFill>
            <a:srgbClr val="009760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00976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009760"/>
        </a:buClr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00976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Clr>
          <a:srgbClr val="009760"/>
        </a:buClr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Clr>
          <a:srgbClr val="009760"/>
        </a:buClr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cid:77b74ea9-b6ad-4d64-ac1a-c3ff1c4f5038@eurprd01.prod.exchangelabs.com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cid:77b74ea9-b6ad-4d64-ac1a-c3ff1c4f5038@eurprd01.prod.exchangelabs.com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cid:77b74ea9-b6ad-4d64-ac1a-c3ff1c4f5038@eurprd01.prod.exchangelabs.com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77b74ea9-b6ad-4d64-ac1a-c3ff1c4f5038@eurprd01.prod.exchangelabs.co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77b74ea9-b6ad-4d64-ac1a-c3ff1c4f5038@eurprd01.prod.exchangelabs.co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cid:32bd0a9a-9728-4c8c-b8df-076692e43470@GBRP123.PROD.OUTLOOK.COM" TargetMode="Externa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41164" y="4083865"/>
            <a:ext cx="8770570" cy="794697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solidFill>
                <a:srgbClr val="1B4C87"/>
              </a:solidFill>
              <a:cs typeface="Calibri Light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514" y="5546882"/>
            <a:ext cx="897703" cy="58935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41164" y="2307809"/>
            <a:ext cx="8770570" cy="1965196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3600" dirty="0">
              <a:solidFill>
                <a:srgbClr val="1B4C87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8C6C6F-4BC3-D14A-066E-CDA133593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4" y="446122"/>
            <a:ext cx="4985777" cy="794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8E4BB2-F7FC-4D30-CF16-36B86B85DEAE}"/>
              </a:ext>
            </a:extLst>
          </p:cNvPr>
          <p:cNvSpPr txBox="1"/>
          <p:nvPr/>
        </p:nvSpPr>
        <p:spPr>
          <a:xfrm>
            <a:off x="663879" y="2307809"/>
            <a:ext cx="8367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solidFill>
                  <a:srgbClr val="002060"/>
                </a:solidFill>
              </a:rPr>
              <a:t>The Right Decision Service (RDS)</a:t>
            </a:r>
            <a:br>
              <a:rPr lang="en-IN" sz="4000" dirty="0"/>
            </a:br>
            <a:endParaRPr lang="en-IN" sz="4000" dirty="0"/>
          </a:p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Bringing evidence for decision-making to the fingertips of practitioners and citizens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8025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000"/>
    </mc:Choice>
    <mc:Fallback>
      <p:transition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F67D9-204E-6721-5182-0E9A23C87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61FD-4346-16A6-6074-83529757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49" y="161314"/>
            <a:ext cx="11318400" cy="500761"/>
          </a:xfrm>
        </p:spPr>
        <p:txBody>
          <a:bodyPr/>
          <a:lstStyle/>
          <a:p>
            <a:r>
              <a:rPr lang="en-GB" sz="3200" b="1" dirty="0"/>
              <a:t>Personalised, shared decision-making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D5C11B-28DF-6959-BA75-A65A93FF81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49610-7B11-E7A9-7803-D51EBED67EA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1f15d8e7-bf78-4eb6-b218-03893191e5f1@GBRP123">
            <a:extLst>
              <a:ext uri="{FF2B5EF4-FFF2-40B4-BE49-F238E27FC236}">
                <a16:creationId xmlns:a16="http://schemas.microsoft.com/office/drawing/2014/main" id="{80A44EF3-1001-D215-C63F-AE8BDF874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9" y="1215954"/>
            <a:ext cx="2720570" cy="54392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12084a58-863a-47bf-b8b6-feab70e27e7b@GBRP123">
            <a:extLst>
              <a:ext uri="{FF2B5EF4-FFF2-40B4-BE49-F238E27FC236}">
                <a16:creationId xmlns:a16="http://schemas.microsoft.com/office/drawing/2014/main" id="{70BEC513-ED1B-E8E0-E12A-E243957A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04" y="1215954"/>
            <a:ext cx="2699392" cy="54392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77B66E-5F62-404A-FDA1-6E4B0F675651}"/>
              </a:ext>
            </a:extLst>
          </p:cNvPr>
          <p:cNvSpPr txBox="1"/>
          <p:nvPr/>
        </p:nvSpPr>
        <p:spPr>
          <a:xfrm>
            <a:off x="1494261" y="3803516"/>
            <a:ext cx="1284051" cy="135214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197" name="Picture 5" descr="1cbe199d-7d3d-488f-bf27-bb52b491e2c1@GBRP123">
            <a:extLst>
              <a:ext uri="{FF2B5EF4-FFF2-40B4-BE49-F238E27FC236}">
                <a16:creationId xmlns:a16="http://schemas.microsoft.com/office/drawing/2014/main" id="{5F0B8246-D58A-2213-A157-E3F15664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02" y="1215954"/>
            <a:ext cx="2811463" cy="5515586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2D633D-1CBC-E668-BE37-47A682AC98BF}"/>
              </a:ext>
            </a:extLst>
          </p:cNvPr>
          <p:cNvSpPr txBox="1"/>
          <p:nvPr/>
        </p:nvSpPr>
        <p:spPr>
          <a:xfrm>
            <a:off x="402835" y="708182"/>
            <a:ext cx="518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Medicines management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94D490-5F78-A696-A597-B6F864B6CF28}"/>
              </a:ext>
            </a:extLst>
          </p:cNvPr>
          <p:cNvGrpSpPr/>
          <p:nvPr/>
        </p:nvGrpSpPr>
        <p:grpSpPr>
          <a:xfrm>
            <a:off x="5876543" y="712183"/>
            <a:ext cx="5338483" cy="6031560"/>
            <a:chOff x="5946776" y="699980"/>
            <a:chExt cx="5338483" cy="6031560"/>
          </a:xfrm>
        </p:grpSpPr>
        <p:pic>
          <p:nvPicPr>
            <p:cNvPr id="8196" name="Picture 4" descr="a1635424-524e-46f8-8826-60ee7b988ba7@GBRP123">
              <a:extLst>
                <a:ext uri="{FF2B5EF4-FFF2-40B4-BE49-F238E27FC236}">
                  <a16:creationId xmlns:a16="http://schemas.microsoft.com/office/drawing/2014/main" id="{8386CC77-649D-2E36-CB64-7E199C8ED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776" y="1215956"/>
              <a:ext cx="2817846" cy="5515584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33119F-3F5A-2711-5B3F-7A0AD73235C5}"/>
                </a:ext>
              </a:extLst>
            </p:cNvPr>
            <p:cNvSpPr txBox="1"/>
            <p:nvPr/>
          </p:nvSpPr>
          <p:spPr>
            <a:xfrm>
              <a:off x="6096000" y="699980"/>
              <a:ext cx="5189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Wellbeing in dementia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F6F9E28-7606-C595-9162-9CE9E0F8B77A}"/>
              </a:ext>
            </a:extLst>
          </p:cNvPr>
          <p:cNvSpPr txBox="1"/>
          <p:nvPr/>
        </p:nvSpPr>
        <p:spPr>
          <a:xfrm>
            <a:off x="5966691" y="2105891"/>
            <a:ext cx="1320800" cy="169762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83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0" advClick="0" advTm="12000"/>
    </mc:Choice>
    <mc:Fallback>
      <p:transition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41164" y="4083865"/>
            <a:ext cx="8770570" cy="794697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endParaRPr lang="en-GB" sz="1600" dirty="0">
              <a:solidFill>
                <a:srgbClr val="1B4C87"/>
              </a:solidFill>
              <a:cs typeface="Calibri Light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514" y="5546882"/>
            <a:ext cx="897703" cy="58935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41164" y="2307809"/>
            <a:ext cx="8770570" cy="1965196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3600" dirty="0">
              <a:solidFill>
                <a:srgbClr val="1B4C8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32993-CCB9-36FF-C6CB-71AA0643B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64" y="299955"/>
            <a:ext cx="3929804" cy="6258089"/>
          </a:xfrm>
          <a:prstGeom prst="rect">
            <a:avLst/>
          </a:prstGeom>
          <a:ln w="22225">
            <a:solidFill>
              <a:schemeClr val="tx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D385A-21F8-7CA8-FFEA-0999464DF077}"/>
              </a:ext>
            </a:extLst>
          </p:cNvPr>
          <p:cNvSpPr txBox="1"/>
          <p:nvPr/>
        </p:nvSpPr>
        <p:spPr>
          <a:xfrm>
            <a:off x="5165124" y="1532238"/>
            <a:ext cx="39298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4685"/>
                </a:solidFill>
              </a:rPr>
              <a:t>Redesign of: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4685"/>
                </a:solidFill>
              </a:rPr>
              <a:t>RDS Search and Browse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4685"/>
                </a:solidFill>
              </a:rPr>
              <a:t>Archiving, Deep linking</a:t>
            </a:r>
          </a:p>
        </p:txBody>
      </p:sp>
    </p:spTree>
    <p:extLst>
      <p:ext uri="{BB962C8B-B14F-4D97-AF65-F5344CB8AC3E}">
        <p14:creationId xmlns:p14="http://schemas.microsoft.com/office/powerpoint/2010/main" val="361601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" advClick="0" advTm="3000"/>
    </mc:Choice>
    <mc:Fallback>
      <p:transition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4052E8-BFF1-EB7C-6C9E-FC0650D2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51B454-7977-A3C6-D355-DBFFABA38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148" y="2628675"/>
            <a:ext cx="3607545" cy="3564160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C2E007-D7BC-3EEB-88F3-EA884686C57C}"/>
              </a:ext>
            </a:extLst>
          </p:cNvPr>
          <p:cNvSpPr txBox="1"/>
          <p:nvPr/>
        </p:nvSpPr>
        <p:spPr>
          <a:xfrm>
            <a:off x="2953265" y="6363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B2C9AD-DF95-8452-68D2-78CE68FFC08A}"/>
              </a:ext>
            </a:extLst>
          </p:cNvPr>
          <p:cNvSpPr txBox="1"/>
          <p:nvPr/>
        </p:nvSpPr>
        <p:spPr>
          <a:xfrm>
            <a:off x="597437" y="1055880"/>
            <a:ext cx="60582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4685"/>
                </a:solidFill>
              </a:rPr>
              <a:t>Updated Terms and Conditions of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685"/>
                </a:solidFill>
              </a:rPr>
              <a:t>Makes responsibility of organisations delivering  their content via RDS  clear.</a:t>
            </a:r>
          </a:p>
          <a:p>
            <a:pPr marL="0" indent="0">
              <a:buNone/>
            </a:pPr>
            <a:endParaRPr lang="en-GB" sz="2400" b="1" dirty="0">
              <a:solidFill>
                <a:srgbClr val="004685"/>
              </a:solidFill>
            </a:endParaRPr>
          </a:p>
          <a:p>
            <a:r>
              <a:rPr lang="en-GB" sz="2400" b="1" dirty="0">
                <a:solidFill>
                  <a:srgbClr val="004685"/>
                </a:solidFill>
              </a:rPr>
              <a:t>Upgraded standard operating procedures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Cover local governance, content development and review, testing and risk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Set out acceptance criteria for delivery of content via 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Implemented prospectively since September 2023 and retrospectively.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8ECAA-C487-54F4-D4B0-1C8ED2E2801B}"/>
              </a:ext>
            </a:extLst>
          </p:cNvPr>
          <p:cNvSpPr txBox="1"/>
          <p:nvPr/>
        </p:nvSpPr>
        <p:spPr>
          <a:xfrm>
            <a:off x="461513" y="213360"/>
            <a:ext cx="1074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2"/>
                </a:solidFill>
              </a:rPr>
              <a:t>Governance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54B82-57E5-EF51-A6D3-A0A03368D5B9}"/>
              </a:ext>
            </a:extLst>
          </p:cNvPr>
          <p:cNvSpPr txBox="1"/>
          <p:nvPr/>
        </p:nvSpPr>
        <p:spPr>
          <a:xfrm>
            <a:off x="6655725" y="1038874"/>
            <a:ext cx="51593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chemeClr val="tx2"/>
                </a:solidFill>
              </a:rPr>
              <a:t>InnoScot</a:t>
            </a:r>
            <a:r>
              <a:rPr lang="en-GB" sz="2400" b="1" dirty="0">
                <a:solidFill>
                  <a:schemeClr val="tx2"/>
                </a:solidFill>
              </a:rPr>
              <a:t> Health as registered manufacturer for 10 RDS tools classified as low risk medical devices.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B915392E-5E5B-F7D8-1A9E-BB785667D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0" r="17120"/>
          <a:stretch>
            <a:fillRect/>
          </a:stretch>
        </p:blipFill>
        <p:spPr>
          <a:xfrm>
            <a:off x="10598584" y="649402"/>
            <a:ext cx="1131903" cy="10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07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BF18EF-91A2-0237-1EFE-A67277A536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6197" y="480931"/>
            <a:ext cx="11318875" cy="50165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Benefits of RDS to Value and Sustainability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1B85FF-BD91-DE04-15D4-54271BA3EA3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42025" y="1887341"/>
            <a:ext cx="6067425" cy="4521200"/>
          </a:xfrm>
        </p:spPr>
        <p:txBody>
          <a:bodyPr/>
          <a:lstStyle/>
          <a:p>
            <a:r>
              <a:rPr lang="en-GB" dirty="0"/>
              <a:t>Reducing harm</a:t>
            </a:r>
          </a:p>
          <a:p>
            <a:r>
              <a:rPr lang="en-GB" dirty="0"/>
              <a:t>Reducing unwarranted variation</a:t>
            </a:r>
          </a:p>
          <a:p>
            <a:r>
              <a:rPr lang="en-GB" dirty="0"/>
              <a:t>Shared decision-making</a:t>
            </a:r>
          </a:p>
          <a:p>
            <a:r>
              <a:rPr lang="en-GB" dirty="0"/>
              <a:t>Personalised care</a:t>
            </a:r>
          </a:p>
          <a:p>
            <a:r>
              <a:rPr lang="en-GB" dirty="0"/>
              <a:t>Saving time</a:t>
            </a:r>
          </a:p>
          <a:p>
            <a:r>
              <a:rPr lang="en-GB" dirty="0"/>
              <a:t>Making best use of available resource</a:t>
            </a:r>
          </a:p>
        </p:txBody>
      </p:sp>
      <p:sp>
        <p:nvSpPr>
          <p:cNvPr id="2" name="AutoShape 2" descr="3. Realistic Medicine and Value Based Health &amp; Care - Delivering value  based health and care: a vision for Scotland - gov.scot"/>
          <p:cNvSpPr>
            <a:spLocks noChangeAspect="1" noChangeArrowheads="1"/>
          </p:cNvSpPr>
          <p:nvPr/>
        </p:nvSpPr>
        <p:spPr bwMode="auto">
          <a:xfrm>
            <a:off x="11016109" y="3741540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89" y="1735017"/>
            <a:ext cx="4888521" cy="425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9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" advClick="0" advTm="4000"/>
    </mc:Choice>
    <mc:Fallback>
      <p:transition advClick="0" advTm="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0927-474C-D092-38D9-311C04EA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Adoption of the Right Decision Service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BDD50-32C8-62E8-3494-52337A6E06C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en-GB" sz="2400" b="1" dirty="0">
                <a:ea typeface="Times New Roman" panose="02020603050405020304" pitchFamily="18" charset="0"/>
              </a:rPr>
              <a:t>Adoption at scale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a typeface="Times New Roman" panose="02020603050405020304" pitchFamily="18" charset="0"/>
              </a:rPr>
              <a:t>Between 1 January and 31 December 2023:</a:t>
            </a:r>
          </a:p>
          <a:p>
            <a:pPr lvl="1">
              <a:lnSpc>
                <a:spcPct val="107000"/>
              </a:lnSpc>
            </a:pPr>
            <a:r>
              <a:rPr lang="en-GB" sz="2000" dirty="0">
                <a:ea typeface="Times New Roman" panose="02020603050405020304" pitchFamily="18" charset="0"/>
              </a:rPr>
              <a:t>1,777,077 unique users</a:t>
            </a:r>
          </a:p>
          <a:p>
            <a:pPr lvl="1">
              <a:lnSpc>
                <a:spcPct val="107000"/>
              </a:lnSpc>
            </a:pPr>
            <a:r>
              <a:rPr lang="en-GB" sz="2000" dirty="0">
                <a:ea typeface="Times New Roman" panose="02020603050405020304" pitchFamily="18" charset="0"/>
              </a:rPr>
              <a:t>10.4 million page views. </a:t>
            </a:r>
            <a:endParaRPr lang="en-GB" sz="3200" dirty="0"/>
          </a:p>
          <a:p>
            <a:pPr>
              <a:lnSpc>
                <a:spcPct val="107000"/>
              </a:lnSpc>
            </a:pPr>
            <a:r>
              <a:rPr lang="en-GB" sz="2400" dirty="0">
                <a:ea typeface="Times New Roman" panose="02020603050405020304" pitchFamily="18" charset="0"/>
              </a:rPr>
              <a:t>Over 180 web and mobile decision support toolkits delivered through RDS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ea typeface="Times New Roman" panose="02020603050405020304" pitchFamily="18" charset="0"/>
              </a:rPr>
              <a:t>37 organisations and programmes delivering content through RDS.</a:t>
            </a:r>
          </a:p>
          <a:p>
            <a:pPr marL="0" indent="0">
              <a:lnSpc>
                <a:spcPct val="107000"/>
              </a:lnSpc>
              <a:buNone/>
            </a:pPr>
            <a:endParaRPr lang="en-GB" sz="20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GB" sz="20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GB" sz="2133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5" name="Picture Placeholder 4">
            <a:extLst>
              <a:ext uri="{FF2B5EF4-FFF2-40B4-BE49-F238E27FC236}">
                <a16:creationId xmlns:a16="http://schemas.microsoft.com/office/drawing/2014/main" id="{40FCBE93-515C-41CE-9B29-27E4424CE604}"/>
              </a:ext>
            </a:extLst>
          </p:cNvPr>
          <p:cNvGraphicFramePr>
            <a:graphicFrameLocks noGrp="1"/>
          </p:cNvGraphicFramePr>
          <p:nvPr>
            <p:ph type="pic" sz="quarter" idx="11"/>
          </p:nvPr>
        </p:nvGraphicFramePr>
        <p:xfrm>
          <a:off x="6985000" y="1689100"/>
          <a:ext cx="4770438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175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/>
    </mc:Choice>
    <mc:Fallback>
      <p:transition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B5115C-7766-BAF0-146B-FF1123B5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00" y="292632"/>
            <a:ext cx="11318400" cy="500761"/>
          </a:xfrm>
        </p:spPr>
        <p:txBody>
          <a:bodyPr/>
          <a:lstStyle/>
          <a:p>
            <a:r>
              <a:rPr lang="en-GB" sz="3600" dirty="0"/>
              <a:t>Impact –  </a:t>
            </a:r>
            <a:r>
              <a:rPr lang="en-GB" sz="3600"/>
              <a:t>February 2024</a:t>
            </a:r>
            <a:endParaRPr lang="en-GB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876DF2-5EEE-2F1D-5D89-6EE3ADEEB476}"/>
              </a:ext>
            </a:extLst>
          </p:cNvPr>
          <p:cNvSpPr txBox="1"/>
          <p:nvPr/>
        </p:nvSpPr>
        <p:spPr>
          <a:xfrm>
            <a:off x="5920932" y="1280984"/>
            <a:ext cx="62710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Service delivery</a:t>
            </a:r>
          </a:p>
          <a:p>
            <a:endParaRPr lang="en-GB" sz="2800" dirty="0"/>
          </a:p>
          <a:p>
            <a:r>
              <a:rPr lang="en-GB" sz="2800" b="1" dirty="0"/>
              <a:t>Saving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High impact: 65%  Some impact: 25%</a:t>
            </a:r>
          </a:p>
          <a:p>
            <a:endParaRPr lang="en-GB" sz="2800" dirty="0"/>
          </a:p>
          <a:p>
            <a:r>
              <a:rPr lang="en-GB" sz="2800" b="1" dirty="0"/>
              <a:t>Devolving decision-making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High impact:  60%  Some impact: 25%</a:t>
            </a:r>
          </a:p>
          <a:p>
            <a:endParaRPr lang="en-GB" sz="2800" dirty="0"/>
          </a:p>
          <a:p>
            <a:r>
              <a:rPr lang="en-GB" sz="2800" b="1" dirty="0"/>
              <a:t>Workforce knowledge and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High impact: 66%   Some impact: 26%</a:t>
            </a: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05EBB5-200E-61C4-6882-5B650C077443}"/>
              </a:ext>
            </a:extLst>
          </p:cNvPr>
          <p:cNvSpPr txBox="1"/>
          <p:nvPr/>
        </p:nvSpPr>
        <p:spPr>
          <a:xfrm>
            <a:off x="53742" y="1280984"/>
            <a:ext cx="586719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Direct delivery of care</a:t>
            </a:r>
          </a:p>
          <a:p>
            <a:endParaRPr lang="en-GB" sz="2800" dirty="0">
              <a:solidFill>
                <a:schemeClr val="tx2"/>
              </a:solidFill>
            </a:endParaRPr>
          </a:p>
          <a:p>
            <a:r>
              <a:rPr lang="en-GB" sz="2800" b="1" dirty="0"/>
              <a:t>Clinical decision-making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High impact: 55%  Some impact: 32%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b="1" dirty="0"/>
              <a:t>Reducing variation in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High impact:  65%  Some impact: 26%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b="1" dirty="0"/>
              <a:t>Improving patient 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High impact: 59%   Some impact: 26%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67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E0143-F027-684E-A6DC-4DA2DA66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00" y="280537"/>
            <a:ext cx="11318400" cy="500761"/>
          </a:xfrm>
        </p:spPr>
        <p:txBody>
          <a:bodyPr/>
          <a:lstStyle/>
          <a:p>
            <a:r>
              <a:rPr lang="en-GB" sz="4000" dirty="0"/>
              <a:t>Web and mobile access   </a:t>
            </a:r>
            <a:r>
              <a:rPr lang="en-GB" sz="3200" dirty="0"/>
              <a:t>https://rightdecisions.scot.nhs.uk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2D8520-29A1-D2F8-0B13-24F87D800AA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" y="1575073"/>
            <a:ext cx="4855333" cy="3390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09" y="1575073"/>
            <a:ext cx="4771403" cy="3390667"/>
          </a:xfrm>
          <a:prstGeom prst="rect">
            <a:avLst/>
          </a:prstGeom>
        </p:spPr>
      </p:pic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2F9610C-7AA8-FF52-B3A4-A47533674926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34" y="1575073"/>
            <a:ext cx="1841369" cy="3590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B3E05A-3439-A462-065E-0C149DCB43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231" y="1254537"/>
            <a:ext cx="1912206" cy="1828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B9CBD0-0D61-FD6E-BCC2-FD28AE5B88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4005" y="2997723"/>
            <a:ext cx="1584615" cy="17039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D5DF80-6610-8D1F-61D4-2C32440E5E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8871" y="4825751"/>
            <a:ext cx="1584614" cy="1828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9AE809-AA92-2354-BB9B-4009E56BAE5C}"/>
              </a:ext>
            </a:extLst>
          </p:cNvPr>
          <p:cNvSpPr txBox="1"/>
          <p:nvPr/>
        </p:nvSpPr>
        <p:spPr>
          <a:xfrm>
            <a:off x="436800" y="5736921"/>
            <a:ext cx="8206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Contact: </a:t>
            </a:r>
            <a:r>
              <a:rPr lang="en-GB" sz="2800" dirty="0" err="1"/>
              <a:t>his.decisionsupport@nhs.scot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1796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is the Right Decision Service?</a:t>
            </a:r>
            <a:endParaRPr lang="en-GB" sz="3200" dirty="0"/>
          </a:p>
        </p:txBody>
      </p:sp>
      <p:sp>
        <p:nvSpPr>
          <p:cNvPr id="26" name="Rectangle 25"/>
          <p:cNvSpPr/>
          <p:nvPr/>
        </p:nvSpPr>
        <p:spPr>
          <a:xfrm>
            <a:off x="285269" y="1594496"/>
            <a:ext cx="6992861" cy="553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A Once for Scotland platform for digital tools that puts evidence in the hands 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of staff and citizens through day-to-day technology -  web and mobile apps, and embedding in electronic care systems.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ea typeface="Calibri" panose="020F0502020204030204" pitchFamily="34" charset="0"/>
                <a:cs typeface="Calibri" panose="020F0502020204030204" pitchFamily="34" charset="0"/>
              </a:rPr>
              <a:t>In this way, the Right Decision Service enables people to make safe, personalised decisions quickly, ‘on the go,’ based on validated evidence.</a:t>
            </a:r>
          </a:p>
          <a:p>
            <a:pPr marL="457189" lvl="0" indent="-457189" defTabSz="609585">
              <a:spcBef>
                <a:spcPts val="1200"/>
              </a:spcBef>
              <a:spcAft>
                <a:spcPts val="600"/>
              </a:spcAft>
              <a:buClr>
                <a:srgbClr val="009FE2"/>
              </a:buClr>
              <a:buFont typeface="Arial"/>
              <a:buChar char="•"/>
            </a:pPr>
            <a:endParaRPr lang="en-GB" sz="2400" dirty="0">
              <a:solidFill>
                <a:srgbClr val="004685"/>
              </a:solidFill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82D8520-29A1-D2F8-0B13-24F87D800AA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70" y="1016991"/>
            <a:ext cx="4170761" cy="2874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4B8A93-DD73-0C44-1D4F-364172232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969" y="1016991"/>
            <a:ext cx="4170761" cy="2874199"/>
          </a:xfrm>
          <a:prstGeom prst="rect">
            <a:avLst/>
          </a:prstGeom>
        </p:spPr>
      </p:pic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097BF55-BC9F-FF3C-F7AC-4E6CADA7D622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544">
            <a:off x="9416626" y="2046902"/>
            <a:ext cx="2011044" cy="4130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9063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/>
    </mc:Choice>
    <mc:Fallback>
      <p:transition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3AF31-F552-6059-D238-E66C3CB14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EE8420-46AB-8340-DE13-5F226FA5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Guidelines and pathways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33A53-B9E2-915D-84FA-F48B1C31D2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2346" y="1318398"/>
            <a:ext cx="7807200" cy="45212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Design principles</a:t>
            </a:r>
          </a:p>
          <a:p>
            <a:r>
              <a:rPr lang="en-GB" dirty="0">
                <a:solidFill>
                  <a:schemeClr val="tx2"/>
                </a:solidFill>
              </a:rPr>
              <a:t>Single point of access.</a:t>
            </a:r>
          </a:p>
          <a:p>
            <a:r>
              <a:rPr lang="en-GB" dirty="0">
                <a:solidFill>
                  <a:schemeClr val="tx2"/>
                </a:solidFill>
              </a:rPr>
              <a:t>C</a:t>
            </a:r>
            <a:r>
              <a:rPr lang="en-GB" b="0" i="0" dirty="0">
                <a:solidFill>
                  <a:schemeClr val="tx2"/>
                </a:solidFill>
                <a:effectLst/>
              </a:rPr>
              <a:t>urrent, trustworthy evidence delivered quickly and succinctly at the point-of-care. </a:t>
            </a:r>
          </a:p>
          <a:p>
            <a:r>
              <a:rPr lang="en-GB" dirty="0">
                <a:solidFill>
                  <a:schemeClr val="tx2"/>
                </a:solidFill>
              </a:rPr>
              <a:t>S</a:t>
            </a:r>
            <a:r>
              <a:rPr lang="en-GB" b="0" i="0" dirty="0">
                <a:solidFill>
                  <a:schemeClr val="tx2"/>
                </a:solidFill>
                <a:effectLst/>
              </a:rPr>
              <a:t>imple presentation</a:t>
            </a:r>
          </a:p>
          <a:p>
            <a:r>
              <a:rPr lang="en-GB" dirty="0">
                <a:solidFill>
                  <a:schemeClr val="tx2"/>
                </a:solidFill>
              </a:rPr>
              <a:t>T</a:t>
            </a:r>
            <a:r>
              <a:rPr lang="en-GB" b="0" i="0" dirty="0">
                <a:solidFill>
                  <a:schemeClr val="tx2"/>
                </a:solidFill>
                <a:effectLst/>
              </a:rPr>
              <a:t>ransparency around evidence quality</a:t>
            </a:r>
          </a:p>
          <a:p>
            <a:r>
              <a:rPr lang="en-GB" dirty="0">
                <a:solidFill>
                  <a:schemeClr val="tx2"/>
                </a:solidFill>
              </a:rPr>
              <a:t>Ability </a:t>
            </a:r>
            <a:r>
              <a:rPr lang="en-GB" b="0" i="0" dirty="0">
                <a:solidFill>
                  <a:schemeClr val="tx2"/>
                </a:solidFill>
                <a:effectLst/>
              </a:rPr>
              <a:t>to delve deeper to see further detail.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A1FADA-CC1E-A44A-AB8C-ACC4F49125C7}"/>
              </a:ext>
            </a:extLst>
          </p:cNvPr>
          <p:cNvSpPr txBox="1"/>
          <p:nvPr/>
        </p:nvSpPr>
        <p:spPr>
          <a:xfrm>
            <a:off x="8159546" y="1470454"/>
            <a:ext cx="350711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Benefits:</a:t>
            </a:r>
          </a:p>
          <a:p>
            <a:pPr marL="0" indent="0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Save practitioner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Consistent, safe evidence-informed practice.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17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60" advClick="0" advTm="6000"/>
    </mc:Choice>
    <mc:Fallback>
      <p:transition advClick="0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E0143-F027-684E-A6DC-4DA2DA66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93" y="420840"/>
            <a:ext cx="11318400" cy="500761"/>
          </a:xfrm>
        </p:spPr>
        <p:txBody>
          <a:bodyPr/>
          <a:lstStyle/>
          <a:p>
            <a:r>
              <a:rPr lang="en-GB" dirty="0"/>
              <a:t>Guidelines and pathways - examples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2CACFB-0F2D-EFD4-D1D5-143A3C762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420" y="2847186"/>
            <a:ext cx="2725335" cy="3468492"/>
          </a:xfrm>
          <a:prstGeom prst="rect">
            <a:avLst/>
          </a:prstGeom>
        </p:spPr>
      </p:pic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3249B10D-BD28-CA63-332F-596859F626F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2" y="1528104"/>
            <a:ext cx="3918996" cy="3018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BD0855-2E04-DD18-C8F0-CC64B4772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075" y="1543860"/>
            <a:ext cx="3867325" cy="3018235"/>
          </a:xfrm>
          <a:prstGeom prst="rect">
            <a:avLst/>
          </a:prstGeom>
        </p:spPr>
      </p:pic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99A1ADC-08A5-B280-2D1B-942AAAA3786E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1" y="2655518"/>
            <a:ext cx="1769146" cy="3688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8A78FCA-CE88-9E58-E896-40B4D0971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5" y="2655518"/>
            <a:ext cx="1717315" cy="358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99E009B-E673-0908-FFCD-F006BFB210B5}"/>
              </a:ext>
            </a:extLst>
          </p:cNvPr>
          <p:cNvPicPr>
            <a:picLocks noChangeAspect="1"/>
          </p:cNvPicPr>
          <p:nvPr/>
        </p:nvPicPr>
        <p:blipFill>
          <a:blip r:embed="rId9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27" y="2632478"/>
            <a:ext cx="1769146" cy="374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39F7508-3961-61CC-FD05-6306FCBE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97" y="2721649"/>
            <a:ext cx="1726203" cy="355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1DD6AE4-EA21-FBAA-79AB-B7B676A9A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68" y="1563197"/>
            <a:ext cx="3918996" cy="3018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E385C5-6DEF-C8C0-B434-CA74953D92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6768" y="1563196"/>
            <a:ext cx="3802635" cy="3018235"/>
          </a:xfrm>
          <a:prstGeom prst="rect">
            <a:avLst/>
          </a:prstGeom>
        </p:spPr>
      </p:pic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CD09C29-6B71-C3AD-34F3-6D176BA01918}"/>
              </a:ext>
            </a:extLst>
          </p:cNvPr>
          <p:cNvPicPr>
            <a:picLocks noChangeAspect="1"/>
          </p:cNvPicPr>
          <p:nvPr/>
        </p:nvPicPr>
        <p:blipFill>
          <a:blip r:embed="rId9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56" y="2756097"/>
            <a:ext cx="1769146" cy="374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EDA6A32E-6374-0903-A2A5-9DFF21CDF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12" y="2817088"/>
            <a:ext cx="1769146" cy="368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5ED85F-2DB7-87C9-37BE-4B513EA776E4}"/>
              </a:ext>
            </a:extLst>
          </p:cNvPr>
          <p:cNvSpPr txBox="1"/>
          <p:nvPr/>
        </p:nvSpPr>
        <p:spPr>
          <a:xfrm>
            <a:off x="9321173" y="1528104"/>
            <a:ext cx="254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Referral management pathways</a:t>
            </a:r>
          </a:p>
        </p:txBody>
      </p:sp>
    </p:spTree>
    <p:extLst>
      <p:ext uri="{BB962C8B-B14F-4D97-AF65-F5344CB8AC3E}">
        <p14:creationId xmlns:p14="http://schemas.microsoft.com/office/powerpoint/2010/main" val="320065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0" advClick="0" advTm="9000"/>
    </mc:Choice>
    <mc:Fallback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08AA1B5-FFF1-BAA5-CA0C-39BBF26AA282}"/>
              </a:ext>
            </a:extLst>
          </p:cNvPr>
          <p:cNvSpPr txBox="1"/>
          <p:nvPr/>
        </p:nvSpPr>
        <p:spPr>
          <a:xfrm>
            <a:off x="395416" y="121297"/>
            <a:ext cx="8748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Supporting all professional groups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B1D5BDF9-80B1-C6BD-7684-12E7EB510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4" y="853233"/>
            <a:ext cx="3918996" cy="3018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53C725-05F1-3045-D55A-91031FFDE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24" y="911237"/>
            <a:ext cx="3871381" cy="290222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07AACA-D4CB-B2EB-E9DD-B0E4BB6CC4BF}"/>
              </a:ext>
            </a:extLst>
          </p:cNvPr>
          <p:cNvGrpSpPr/>
          <p:nvPr/>
        </p:nvGrpSpPr>
        <p:grpSpPr>
          <a:xfrm>
            <a:off x="407653" y="3194473"/>
            <a:ext cx="3931234" cy="3060593"/>
            <a:chOff x="407653" y="3194473"/>
            <a:chExt cx="3931234" cy="3060593"/>
          </a:xfrm>
        </p:grpSpPr>
        <p:pic>
          <p:nvPicPr>
            <p:cNvPr id="3" name="Content Placeholder 5">
              <a:extLst>
                <a:ext uri="{FF2B5EF4-FFF2-40B4-BE49-F238E27FC236}">
                  <a16:creationId xmlns:a16="http://schemas.microsoft.com/office/drawing/2014/main" id="{BCAA5DA3-13E2-8CDE-6854-0BBDD4D11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91" y="3236831"/>
              <a:ext cx="3918996" cy="301823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2C53EE-B632-BD88-638C-4A0EA6DFE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653" y="3194473"/>
              <a:ext cx="3895189" cy="2917070"/>
            </a:xfrm>
            <a:prstGeom prst="rect">
              <a:avLst/>
            </a:prstGeom>
          </p:spPr>
        </p:pic>
      </p:grp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90DC126-EBD8-438A-7EFD-A69C4ADC9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41" y="853234"/>
            <a:ext cx="3918996" cy="3018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6DED1A-1690-F430-813A-7C58B1995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571" y="853233"/>
            <a:ext cx="3876466" cy="28824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DA383BA-B407-B1AC-DE41-63CEFAC77C83}"/>
              </a:ext>
            </a:extLst>
          </p:cNvPr>
          <p:cNvGrpSpPr/>
          <p:nvPr/>
        </p:nvGrpSpPr>
        <p:grpSpPr>
          <a:xfrm>
            <a:off x="4937129" y="3078939"/>
            <a:ext cx="3918996" cy="3018235"/>
            <a:chOff x="4937129" y="3078939"/>
            <a:chExt cx="3918996" cy="3018235"/>
          </a:xfrm>
        </p:grpSpPr>
        <p:pic>
          <p:nvPicPr>
            <p:cNvPr id="4" name="Content Placeholder 5">
              <a:extLst>
                <a:ext uri="{FF2B5EF4-FFF2-40B4-BE49-F238E27FC236}">
                  <a16:creationId xmlns:a16="http://schemas.microsoft.com/office/drawing/2014/main" id="{E6A1785E-199A-F927-6743-19C5B0DDB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7129" y="3078939"/>
              <a:ext cx="3918996" cy="301823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7AC338D-3242-58CF-0D96-79B8D23CB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9218" y="3122362"/>
              <a:ext cx="3846907" cy="2882404"/>
            </a:xfrm>
            <a:prstGeom prst="rect">
              <a:avLst/>
            </a:prstGeom>
          </p:spPr>
        </p:pic>
      </p:grpSp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DB2B435F-2E02-DD0E-DC09-FEF2F58C2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21" y="1830254"/>
            <a:ext cx="3918996" cy="28013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F7870B-AAD2-5B38-7106-EFB14005F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773" y="1848986"/>
            <a:ext cx="3839339" cy="28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2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09253" y="3077543"/>
            <a:ext cx="2477353" cy="500761"/>
          </a:xfrm>
        </p:spPr>
        <p:txBody>
          <a:bodyPr/>
          <a:lstStyle/>
          <a:p>
            <a:r>
              <a:rPr lang="en-GB" dirty="0"/>
              <a:t>NEWS2 Calculator </a:t>
            </a:r>
            <a:r>
              <a:rPr lang="en-GB" sz="2400" dirty="0"/>
              <a:t>(within SIGN Care of deteriorating patients guideline)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893A2-E946-E686-BF60-63E9CECAB5F6}"/>
              </a:ext>
            </a:extLst>
          </p:cNvPr>
          <p:cNvSpPr txBox="1"/>
          <p:nvPr/>
        </p:nvSpPr>
        <p:spPr>
          <a:xfrm>
            <a:off x="667265" y="308919"/>
            <a:ext cx="1037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2"/>
                </a:solidFill>
              </a:rPr>
              <a:t>Computer-executable knowledge</a:t>
            </a:r>
          </a:p>
        </p:txBody>
      </p:sp>
      <p:pic>
        <p:nvPicPr>
          <p:cNvPr id="2" name="Picture 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C8AC2E1-CA16-C729-CCAB-F46353EED24D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54" y="1146950"/>
            <a:ext cx="2802616" cy="5495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5" name="Picture 3" descr="bc4b2e45-f828-4259-9334-56e1883c2e22@GBRP1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71" y="1189777"/>
            <a:ext cx="2719799" cy="5410235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8163F1D-067C-6D12-9804-5B6E7C648E67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60" y="1146950"/>
            <a:ext cx="2802616" cy="54021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4" name="Picture 2" descr="df96b914-d037-4fc8-914d-83e2ca2dbf96@GBRP1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76" y="1215971"/>
            <a:ext cx="2636983" cy="5221899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843462" y="3471385"/>
          <a:ext cx="5756275" cy="3066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2405">
                  <a:extLst>
                    <a:ext uri="{9D8B030D-6E8A-4147-A177-3AD203B41FA5}">
                      <a16:colId xmlns:a16="http://schemas.microsoft.com/office/drawing/2014/main" val="1033383968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937606719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656342482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640548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725969229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1390702276"/>
                    </a:ext>
                  </a:extLst>
                </a:gridCol>
              </a:tblGrid>
              <a:tr h="437515"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Actual body weight ®</a:t>
                      </a:r>
                    </a:p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Cr Cl (mL/min) ¯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40 - 49 kg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50 - 59 kg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60 - 69 kg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70 - 80 kg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&gt; 80 kg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6783008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&lt; 21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2.5 mg/kg (max 180 mg) then take a sample after 24 hours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476178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21 - 30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180 mg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200 mg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240 mg 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240 mg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260 mg 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9794863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31 - 40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200 mg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240 mg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280 mg 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300 mg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320 mg 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925946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41 - 50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240 mg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280 mg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320 mg 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360 mg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400 mg          48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5730038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51 - 60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200 mg         24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240 mg        24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280 mg          24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300 mg        24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320 mg           24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0540727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&gt; 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240 mg         24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280 mg        24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320 mg          24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360 mg         24 hourly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400 mg          24 hourly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803142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628580" y="1410781"/>
          <a:ext cx="8229600" cy="1423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63091994"/>
                    </a:ext>
                  </a:extLst>
                </a:gridCol>
              </a:tblGrid>
              <a:tr h="1278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                                                  </a:t>
                      </a:r>
                      <a:r>
                        <a:rPr lang="en-GB" sz="1800" b="1" dirty="0">
                          <a:effectLst/>
                        </a:rPr>
                        <a:t>[</a:t>
                      </a:r>
                      <a:r>
                        <a:rPr lang="en-GB" sz="1600" b="1" dirty="0">
                          <a:effectLst/>
                        </a:rPr>
                        <a:t>140 – age (years)] x weight (kg) x [1.23 (male) OR x 1.04 (female)]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  Creatinine clearance =     ----------------------------------------</a:t>
                      </a:r>
                      <a:r>
                        <a:rPr lang="it-IT" sz="1600" b="1" dirty="0">
                          <a:effectLst/>
                        </a:rPr>
                        <a:t>----------------------------------------------------</a:t>
                      </a:r>
                      <a:endParaRPr lang="en-GB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              </a:t>
                      </a:r>
                      <a:r>
                        <a:rPr lang="en-GB" sz="1600" b="1" dirty="0" err="1">
                          <a:effectLst/>
                        </a:rPr>
                        <a:t>CrCl</a:t>
                      </a:r>
                      <a:r>
                        <a:rPr lang="en-GB" sz="1600" b="1" dirty="0">
                          <a:effectLst/>
                        </a:rPr>
                        <a:t> </a:t>
                      </a:r>
                      <a:r>
                        <a:rPr lang="it-IT" sz="1600" b="1" dirty="0">
                          <a:effectLst/>
                        </a:rPr>
                        <a:t>(mL/min)  </a:t>
                      </a:r>
                      <a:r>
                        <a:rPr lang="en-GB" sz="1600" b="1" dirty="0">
                          <a:effectLst/>
                        </a:rPr>
                        <a:t>  </a:t>
                      </a:r>
                      <a:r>
                        <a:rPr lang="it-IT" sz="1600" b="1" dirty="0">
                          <a:effectLst/>
                        </a:rPr>
                        <a:t>                                     serum creatinine (micromol/L)</a:t>
                      </a:r>
                      <a:endParaRPr lang="en-GB" sz="1600" b="1" dirty="0">
                        <a:effectLst/>
                      </a:endParaRPr>
                    </a:p>
                    <a:p>
                      <a:pPr marL="457200" marR="18415" indent="-228600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0444255"/>
                  </a:ext>
                </a:extLst>
              </a:tr>
            </a:tbl>
          </a:graphicData>
        </a:graphic>
      </p:graphicFrame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47753D6-6AFA-667B-F47D-40988E4C6D92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4" y="785166"/>
            <a:ext cx="2719896" cy="51017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cid:32bd0a9a-9728-4c8c-b8df-076692e43470@GBRP123.PROD.OUTLOOK.COM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2" y="878114"/>
            <a:ext cx="2719896" cy="51017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07924" y="200440"/>
            <a:ext cx="1053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4685"/>
                </a:solidFill>
              </a:rPr>
              <a:t>Complex calculators – e.g. antimicrobial prescribing</a:t>
            </a:r>
          </a:p>
        </p:txBody>
      </p:sp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EB701904-C7CC-9CE0-78C3-6F4BF34206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0" r="17120"/>
          <a:stretch/>
        </p:blipFill>
        <p:spPr>
          <a:xfrm>
            <a:off x="10278518" y="0"/>
            <a:ext cx="1505558" cy="1193800"/>
          </a:xfrm>
        </p:spPr>
      </p:pic>
    </p:spTree>
    <p:extLst>
      <p:ext uri="{BB962C8B-B14F-4D97-AF65-F5344CB8AC3E}">
        <p14:creationId xmlns:p14="http://schemas.microsoft.com/office/powerpoint/2010/main" val="273280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6300" y="1236246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/>
              <a:t>Men</a:t>
            </a:r>
            <a:r>
              <a:rPr lang="en-GB" sz="1600" dirty="0"/>
              <a:t> The betas (log hazard ratios) for each risk factor are: </a:t>
            </a:r>
            <a:r>
              <a:rPr lang="en-GB" sz="1600" dirty="0" err="1"/>
              <a:t>bage</a:t>
            </a:r>
            <a:r>
              <a:rPr lang="en-GB" sz="1600" dirty="0"/>
              <a:t>=0.05698, </a:t>
            </a:r>
            <a:r>
              <a:rPr lang="en-GB" sz="1600" dirty="0" err="1"/>
              <a:t>btc</a:t>
            </a:r>
            <a:r>
              <a:rPr lang="en-GB" sz="1600" dirty="0"/>
              <a:t>=0.22286, </a:t>
            </a:r>
            <a:r>
              <a:rPr lang="en-GB" sz="1600" dirty="0" err="1"/>
              <a:t>bhdlc</a:t>
            </a:r>
            <a:r>
              <a:rPr lang="en-GB" sz="1600" dirty="0"/>
              <a:t>=−0.53684, </a:t>
            </a:r>
            <a:r>
              <a:rPr lang="en-GB" sz="1600" dirty="0" err="1"/>
              <a:t>bsbp</a:t>
            </a:r>
            <a:r>
              <a:rPr lang="en-GB" sz="1600" dirty="0"/>
              <a:t>=0.01183, </a:t>
            </a:r>
            <a:r>
              <a:rPr lang="en-GB" sz="1600" dirty="0" err="1"/>
              <a:t>bdiabetes</a:t>
            </a:r>
            <a:r>
              <a:rPr lang="en-GB" sz="1600" dirty="0"/>
              <a:t>=0.81558, </a:t>
            </a:r>
            <a:r>
              <a:rPr lang="en-GB" sz="1600" dirty="0" err="1"/>
              <a:t>bfamily</a:t>
            </a:r>
            <a:r>
              <a:rPr lang="en-GB" sz="1600" dirty="0"/>
              <a:t>=0.27500, </a:t>
            </a:r>
            <a:r>
              <a:rPr lang="en-GB" sz="1600" dirty="0" err="1"/>
              <a:t>bcpd</a:t>
            </a:r>
            <a:r>
              <a:rPr lang="en-GB" sz="1600" dirty="0"/>
              <a:t>=0.02005, bSIMDSC10=0.06296. For each person, define: L=</a:t>
            </a:r>
            <a:r>
              <a:rPr lang="en-GB" sz="1600" dirty="0" err="1"/>
              <a:t>bage</a:t>
            </a:r>
            <a:r>
              <a:rPr lang="en-GB" sz="1600" dirty="0"/>
              <a:t>*</a:t>
            </a:r>
            <a:r>
              <a:rPr lang="en-GB" sz="1600" dirty="0" err="1"/>
              <a:t>age+btc</a:t>
            </a:r>
            <a:r>
              <a:rPr lang="en-GB" sz="1600" dirty="0"/>
              <a:t>*</a:t>
            </a:r>
            <a:r>
              <a:rPr lang="en-GB" sz="1600" dirty="0" err="1"/>
              <a:t>tc+bhdlc</a:t>
            </a:r>
            <a:r>
              <a:rPr lang="en-GB" sz="1600" dirty="0"/>
              <a:t>*</a:t>
            </a:r>
            <a:r>
              <a:rPr lang="en-GB" sz="1600" dirty="0" err="1"/>
              <a:t>hdlc+bsbp</a:t>
            </a:r>
            <a:r>
              <a:rPr lang="en-GB" sz="1600" dirty="0"/>
              <a:t>*</a:t>
            </a:r>
            <a:r>
              <a:rPr lang="en-GB" sz="1600" dirty="0" err="1"/>
              <a:t>sbp+bdiabetes</a:t>
            </a:r>
            <a:r>
              <a:rPr lang="en-GB" sz="1600" dirty="0"/>
              <a:t>*diabetes+ </a:t>
            </a:r>
            <a:r>
              <a:rPr lang="en-GB" sz="1600" dirty="0" err="1"/>
              <a:t>bfamily</a:t>
            </a:r>
            <a:r>
              <a:rPr lang="en-GB" sz="1600" dirty="0"/>
              <a:t>*</a:t>
            </a:r>
            <a:r>
              <a:rPr lang="en-GB" sz="1600" dirty="0" err="1"/>
              <a:t>family+bcpd</a:t>
            </a:r>
            <a:r>
              <a:rPr lang="en-GB" sz="1600" dirty="0"/>
              <a:t>*cpd+bSIMDSC10*SIMDSC10.</a:t>
            </a:r>
          </a:p>
          <a:p>
            <a:r>
              <a:rPr lang="en-GB" sz="1600" dirty="0"/>
              <a:t> </a:t>
            </a:r>
          </a:p>
          <a:p>
            <a:r>
              <a:rPr lang="en-GB" sz="1600" dirty="0"/>
              <a:t>An asterisk denotes multiplication. Evaluate L at the mean values: </a:t>
            </a:r>
            <a:r>
              <a:rPr lang="en-GB" sz="1600" dirty="0" err="1"/>
              <a:t>Lbar</a:t>
            </a:r>
            <a:r>
              <a:rPr lang="en-GB" sz="1600" dirty="0"/>
              <a:t>=</a:t>
            </a:r>
            <a:r>
              <a:rPr lang="en-GB" sz="1600" dirty="0" err="1"/>
              <a:t>bage</a:t>
            </a:r>
            <a:r>
              <a:rPr lang="en-GB" sz="1600" dirty="0"/>
              <a:t>*48.8706+btc*6.22520+bhdlc*1.35042+bsbp*133.810+bdiabetes*0.0152905+bfamily*0.2 63762+bcpd*7.95841+bSIMDSC10*2.74038. Let A=L-</a:t>
            </a:r>
            <a:r>
              <a:rPr lang="en-GB" sz="1600" dirty="0" err="1"/>
              <a:t>Lbar</a:t>
            </a:r>
            <a:r>
              <a:rPr lang="en-GB" sz="1600" dirty="0"/>
              <a:t> and B=</a:t>
            </a:r>
            <a:r>
              <a:rPr lang="en-GB" sz="1600" dirty="0" err="1"/>
              <a:t>exp</a:t>
            </a:r>
            <a:r>
              <a:rPr lang="en-GB" sz="1600" dirty="0"/>
              <a:t>(A). Then the ASSIGN score is P=100*(1-(0.8831B )), where 0.8831 is the 10y survival rate, free from CVD, for men in SHHEC. </a:t>
            </a:r>
          </a:p>
          <a:p>
            <a:endParaRPr lang="en-GB" sz="1600" dirty="0"/>
          </a:p>
          <a:p>
            <a:r>
              <a:rPr lang="en-GB" sz="1600" b="1" dirty="0"/>
              <a:t>Women</a:t>
            </a:r>
            <a:r>
              <a:rPr lang="en-GB" sz="1600" dirty="0"/>
              <a:t> Similarly, </a:t>
            </a:r>
            <a:r>
              <a:rPr lang="en-GB" sz="1600" dirty="0" err="1"/>
              <a:t>bage</a:t>
            </a:r>
            <a:r>
              <a:rPr lang="en-GB" sz="1600" dirty="0"/>
              <a:t>=0.07203, </a:t>
            </a:r>
            <a:r>
              <a:rPr lang="en-GB" sz="1600" dirty="0" err="1"/>
              <a:t>btc</a:t>
            </a:r>
            <a:r>
              <a:rPr lang="en-GB" sz="1600" dirty="0"/>
              <a:t>=0.12720, </a:t>
            </a:r>
            <a:r>
              <a:rPr lang="en-GB" sz="1600" dirty="0" err="1"/>
              <a:t>bhdlc</a:t>
            </a:r>
            <a:r>
              <a:rPr lang="en-GB" sz="1600" dirty="0"/>
              <a:t>=-0.55836, </a:t>
            </a:r>
            <a:r>
              <a:rPr lang="en-GB" sz="1600" dirty="0" err="1"/>
              <a:t>bsbp</a:t>
            </a:r>
            <a:r>
              <a:rPr lang="en-GB" sz="1600" dirty="0"/>
              <a:t>=0.01064, </a:t>
            </a:r>
            <a:r>
              <a:rPr lang="en-GB" sz="1600" dirty="0" err="1"/>
              <a:t>bdiabetes</a:t>
            </a:r>
            <a:r>
              <a:rPr lang="en-GB" sz="1600" dirty="0"/>
              <a:t>=0.97727, </a:t>
            </a:r>
            <a:r>
              <a:rPr lang="en-GB" sz="1600" dirty="0" err="1"/>
              <a:t>bfamily</a:t>
            </a:r>
            <a:r>
              <a:rPr lang="en-GB" sz="1600" dirty="0"/>
              <a:t>=0.49159, </a:t>
            </a:r>
            <a:r>
              <a:rPr lang="en-GB" sz="1600" dirty="0" err="1"/>
              <a:t>bcpd</a:t>
            </a:r>
            <a:r>
              <a:rPr lang="en-GB" sz="1600" dirty="0"/>
              <a:t>=0.02724, bSIMDSC10=0.09386. Define L, A and B as for men. </a:t>
            </a:r>
            <a:r>
              <a:rPr lang="en-GB" sz="1600" dirty="0" err="1"/>
              <a:t>Lbar</a:t>
            </a:r>
            <a:r>
              <a:rPr lang="en-GB" sz="1600" dirty="0"/>
              <a:t>=</a:t>
            </a:r>
            <a:r>
              <a:rPr lang="en-GB" sz="1600" dirty="0" err="1"/>
              <a:t>bage</a:t>
            </a:r>
            <a:r>
              <a:rPr lang="en-GB" sz="1600" dirty="0"/>
              <a:t>*48.7959+btc*6.40706+bhdlc*1.62837+bsbp*130.115+bdiabetes*0.0127275+bfamily*0.3 26328+bcpd*6.44058+bSIMDSC10*2.82470. Then, P=100*(1-(0.9365B )), where 0.9365 is the 10 year survival rate for women.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5781675" cy="6257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6300" y="241300"/>
            <a:ext cx="558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4685"/>
                </a:solidFill>
              </a:rPr>
              <a:t>ASSIGN (v.2.0): Update of cardiovascular risk score</a:t>
            </a:r>
          </a:p>
        </p:txBody>
      </p:sp>
    </p:spTree>
    <p:extLst>
      <p:ext uri="{BB962C8B-B14F-4D97-AF65-F5344CB8AC3E}">
        <p14:creationId xmlns:p14="http://schemas.microsoft.com/office/powerpoint/2010/main" val="165160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8A4A4-8064-C68C-120B-69618F89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Patient-specific decision support in patient record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FDF1E0-8C61-827D-9DE0-7910CAB9C6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D2FF1D-9DDE-DBD6-0CEF-583BC6EA620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D5DF2-A6B0-84BF-0D93-E61370656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9" y="1030357"/>
            <a:ext cx="8097203" cy="5082540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6A77D33-1CDF-0E55-F12F-3154642AA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686" y="1350397"/>
            <a:ext cx="3149600" cy="476250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166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/>
    </mc:Choice>
    <mc:Fallback>
      <p:transition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3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4.xml><?xml version="1.0" encoding="utf-8"?>
<a:theme xmlns:a="http://schemas.openxmlformats.org/drawingml/2006/main" name="1_Office Theme">
  <a:themeElements>
    <a:clrScheme name="HIS Corp Colours">
      <a:dk1>
        <a:srgbClr val="403E40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00516A"/>
      </a:accent2>
      <a:accent3>
        <a:srgbClr val="E71D72"/>
      </a:accent3>
      <a:accent4>
        <a:srgbClr val="602365"/>
      </a:accent4>
      <a:accent5>
        <a:srgbClr val="008D80"/>
      </a:accent5>
      <a:accent6>
        <a:srgbClr val="7AC143"/>
      </a:accent6>
      <a:hlink>
        <a:srgbClr val="00516A"/>
      </a:hlink>
      <a:folHlink>
        <a:srgbClr val="7827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 anchorCtr="0">
        <a:spAutoFit/>
      </a:bodyPr>
      <a:lstStyle>
        <a:defPPr>
          <a:defRPr sz="1200" b="1" dirty="0">
            <a:solidFill>
              <a:schemeClr val="tx2"/>
            </a:solidFill>
            <a:latin typeface="Poppins" pitchFamily="2" charset="77"/>
            <a:ea typeface="League Spartan" charset="0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55a7e79-0117-452d-a974-012f837e006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836CB65D2CB146B08615B7840F4E68" ma:contentTypeVersion="15" ma:contentTypeDescription="Create a new document." ma:contentTypeScope="" ma:versionID="e07680c55768c5977e8228746c72f3d4">
  <xsd:schema xmlns:xsd="http://www.w3.org/2001/XMLSchema" xmlns:xs="http://www.w3.org/2001/XMLSchema" xmlns:p="http://schemas.microsoft.com/office/2006/metadata/properties" xmlns:ns3="155a7e79-0117-452d-a974-012f837e006f" xmlns:ns4="ede1131b-183c-4b5c-8287-d74f910cadcb" targetNamespace="http://schemas.microsoft.com/office/2006/metadata/properties" ma:root="true" ma:fieldsID="8d4620a547353a198e41a25a22cbea2d" ns3:_="" ns4:_="">
    <xsd:import namespace="155a7e79-0117-452d-a974-012f837e006f"/>
    <xsd:import namespace="ede1131b-183c-4b5c-8287-d74f910cad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a7e79-0117-452d-a974-012f837e0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e1131b-183c-4b5c-8287-d74f910cadc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3FD3D-08F4-48D7-BE54-2F8717E144CF}">
  <ds:schemaRefs>
    <ds:schemaRef ds:uri="http://schemas.microsoft.com/office/2006/documentManagement/types"/>
    <ds:schemaRef ds:uri="http://www.w3.org/XML/1998/namespace"/>
    <ds:schemaRef ds:uri="155a7e79-0117-452d-a974-012f837e006f"/>
    <ds:schemaRef ds:uri="http://purl.org/dc/terms/"/>
    <ds:schemaRef ds:uri="ede1131b-183c-4b5c-8287-d74f910cadcb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DC3CDF6-67D1-4A90-ABA8-45E33E0FB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5a7e79-0117-452d-a974-012f837e006f"/>
    <ds:schemaRef ds:uri="ede1131b-183c-4b5c-8287-d74f910cad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BAA1E4-EC55-43D4-9221-8D3643B6E94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0efe0bd-a030-4bca-809c-b5e6745e499a}" enabled="0" method="" siteId="{10efe0bd-a030-4bca-809c-b5e6745e49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35209</TotalTime>
  <Words>974</Words>
  <Application>Microsoft Office PowerPoint</Application>
  <PresentationFormat>Widescreen</PresentationFormat>
  <Paragraphs>138</Paragraphs>
  <Slides>16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Office Theme</vt:lpstr>
      <vt:lpstr>2_Office Theme</vt:lpstr>
      <vt:lpstr>3_Office Theme</vt:lpstr>
      <vt:lpstr>1_Office Theme</vt:lpstr>
      <vt:lpstr>PowerPoint Presentation</vt:lpstr>
      <vt:lpstr>What is the Right Decision Service?</vt:lpstr>
      <vt:lpstr>Guidelines and pathways</vt:lpstr>
      <vt:lpstr>Guidelines and pathways - examples</vt:lpstr>
      <vt:lpstr>PowerPoint Presentation</vt:lpstr>
      <vt:lpstr>NEWS2 Calculator (within SIGN Care of deteriorating patients guideline)</vt:lpstr>
      <vt:lpstr>PowerPoint Presentation</vt:lpstr>
      <vt:lpstr>PowerPoint Presentation</vt:lpstr>
      <vt:lpstr>Patient-specific decision support in patient record</vt:lpstr>
      <vt:lpstr>Personalised, shared decision-making</vt:lpstr>
      <vt:lpstr>PowerPoint Presentation</vt:lpstr>
      <vt:lpstr>Governance</vt:lpstr>
      <vt:lpstr>Benefits of RDS to Value and Sustainability</vt:lpstr>
      <vt:lpstr>Adoption of the Right Decision Service</vt:lpstr>
      <vt:lpstr>Impact –  February 2024</vt:lpstr>
      <vt:lpstr>Web and mobile access   https://rightdecisions.scot.nhs.uk</vt:lpstr>
    </vt:vector>
  </TitlesOfParts>
  <Company>Healthcare Improvement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to redesign</dc:title>
  <dc:creator>Safia Quresh</dc:creator>
  <cp:lastModifiedBy>Ann Wales (NHS Healthcare Improvement Scotland)</cp:lastModifiedBy>
  <cp:revision>231</cp:revision>
  <dcterms:created xsi:type="dcterms:W3CDTF">2021-09-28T13:59:57Z</dcterms:created>
  <dcterms:modified xsi:type="dcterms:W3CDTF">2024-05-05T19:38:47Z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0x010100D1836CB65D2CB146B08615B7840F4E68</vt:lpwstr>
  </property>
</Properties>
</file>